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1" r:id="rId6"/>
    <p:sldId id="262" r:id="rId7"/>
    <p:sldId id="264" r:id="rId8"/>
    <p:sldId id="263" r:id="rId9"/>
    <p:sldId id="265" r:id="rId10"/>
    <p:sldId id="266" r:id="rId11"/>
    <p:sldId id="267" r:id="rId12"/>
    <p:sldId id="268" r:id="rId13"/>
    <p:sldId id="269" r:id="rId14"/>
    <p:sldId id="270" r:id="rId15"/>
    <p:sldId id="271" r:id="rId16"/>
    <p:sldId id="272" r:id="rId17"/>
    <p:sldId id="273" r:id="rId18"/>
    <p:sldId id="275" r:id="rId19"/>
    <p:sldId id="276" r:id="rId20"/>
    <p:sldId id="277" r:id="rId21"/>
    <p:sldId id="274" r:id="rId22"/>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38" autoAdjust="0"/>
    <p:restoredTop sz="94695"/>
  </p:normalViewPr>
  <p:slideViewPr>
    <p:cSldViewPr snapToGrid="0" snapToObjects="1">
      <p:cViewPr varScale="1">
        <p:scale>
          <a:sx n="101" d="100"/>
          <a:sy n="101" d="100"/>
        </p:scale>
        <p:origin x="55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D46CC2-BE16-4A35-975E-AAF861F8E28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83B9895-2B56-45CC-83F8-998D22C93466}">
      <dgm:prSet/>
      <dgm:spPr/>
      <dgm:t>
        <a:bodyPr/>
        <a:lstStyle/>
        <a:p>
          <a:r>
            <a:rPr lang="en-IL" dirty="0">
              <a:solidFill>
                <a:srgbClr val="FFFFFF"/>
              </a:solidFill>
            </a:rPr>
            <a:t>1. </a:t>
          </a:r>
          <a:r>
            <a:rPr lang="en-US" dirty="0">
              <a:solidFill>
                <a:srgbClr val="FFFFFF"/>
              </a:solidFill>
            </a:rPr>
            <a:t>W</a:t>
          </a:r>
          <a:r>
            <a:rPr lang="en-IL" dirty="0">
              <a:solidFill>
                <a:srgbClr val="FFFFFF"/>
              </a:solidFill>
            </a:rPr>
            <a:t>e </a:t>
          </a:r>
          <a:r>
            <a:rPr lang="en-US" dirty="0">
              <a:solidFill>
                <a:srgbClr val="FFFFFF"/>
              </a:solidFill>
            </a:rPr>
            <a:t>have </a:t>
          </a:r>
          <a:r>
            <a:rPr lang="en-IL" dirty="0">
              <a:solidFill>
                <a:srgbClr val="FFFFFF"/>
              </a:solidFill>
            </a:rPr>
            <a:t>created the “</a:t>
          </a:r>
          <a:r>
            <a:rPr lang="en-US" dirty="0">
              <a:solidFill>
                <a:srgbClr val="FFFFFF"/>
              </a:solidFill>
            </a:rPr>
            <a:t>P</a:t>
          </a:r>
          <a:r>
            <a:rPr lang="en-IL" dirty="0">
              <a:solidFill>
                <a:srgbClr val="FFFFFF"/>
              </a:solidFill>
            </a:rPr>
            <a:t>opulation </a:t>
          </a:r>
          <a:r>
            <a:rPr lang="en-US" dirty="0">
              <a:solidFill>
                <a:srgbClr val="FFFFFF"/>
              </a:solidFill>
            </a:rPr>
            <a:t>P</a:t>
          </a:r>
          <a:r>
            <a:rPr lang="en-IL" dirty="0">
              <a:solidFill>
                <a:srgbClr val="FFFFFF"/>
              </a:solidFill>
            </a:rPr>
            <a:t>olice ratio </a:t>
          </a:r>
          <a:r>
            <a:rPr lang="en-US" dirty="0">
              <a:solidFill>
                <a:srgbClr val="FFFFFF"/>
              </a:solidFill>
            </a:rPr>
            <a:t>VS</a:t>
          </a:r>
          <a:r>
            <a:rPr lang="en-IL" dirty="0">
              <a:solidFill>
                <a:srgbClr val="FFFFFF"/>
              </a:solidFill>
            </a:rPr>
            <a:t> </a:t>
          </a:r>
          <a:r>
            <a:rPr lang="en-US" dirty="0">
              <a:solidFill>
                <a:srgbClr val="FFFFFF"/>
              </a:solidFill>
            </a:rPr>
            <a:t>C</a:t>
          </a:r>
          <a:r>
            <a:rPr lang="en-IL" dirty="0">
              <a:solidFill>
                <a:srgbClr val="FFFFFF"/>
              </a:solidFill>
            </a:rPr>
            <a:t>rime rate” bar plot, we </a:t>
          </a:r>
          <a:r>
            <a:rPr lang="en-US" dirty="0">
              <a:solidFill>
                <a:srgbClr val="FFFFFF"/>
              </a:solidFill>
            </a:rPr>
            <a:t>thought</a:t>
          </a:r>
          <a:r>
            <a:rPr lang="en-IL" dirty="0">
              <a:solidFill>
                <a:srgbClr val="FFFFFF"/>
              </a:solidFill>
            </a:rPr>
            <a:t> th</a:t>
          </a:r>
          <a:r>
            <a:rPr lang="en-US" dirty="0">
              <a:solidFill>
                <a:srgbClr val="FFFFFF"/>
              </a:solidFill>
            </a:rPr>
            <a:t>at</a:t>
          </a:r>
          <a:r>
            <a:rPr lang="en-IL" dirty="0">
              <a:solidFill>
                <a:srgbClr val="FFFFFF"/>
              </a:solidFill>
            </a:rPr>
            <a:t> </a:t>
          </a:r>
          <a:r>
            <a:rPr lang="en-US" dirty="0">
              <a:solidFill>
                <a:srgbClr val="FFFFFF"/>
              </a:solidFill>
            </a:rPr>
            <a:t>the </a:t>
          </a:r>
          <a:r>
            <a:rPr lang="en-IL" dirty="0">
              <a:solidFill>
                <a:srgbClr val="FFFFFF"/>
              </a:solidFill>
            </a:rPr>
            <a:t>place with a</a:t>
          </a:r>
          <a:r>
            <a:rPr lang="en-US" dirty="0">
              <a:solidFill>
                <a:srgbClr val="FFFFFF"/>
              </a:solidFill>
            </a:rPr>
            <a:t> </a:t>
          </a:r>
          <a:r>
            <a:rPr lang="en-IL" dirty="0">
              <a:solidFill>
                <a:srgbClr val="FFFFFF"/>
              </a:solidFill>
            </a:rPr>
            <a:t>larger police force will probably be </a:t>
          </a:r>
          <a:r>
            <a:rPr lang="he-IL" dirty="0">
              <a:solidFill>
                <a:srgbClr val="FFFFFF"/>
              </a:solidFill>
            </a:rPr>
            <a:t>"</a:t>
          </a:r>
          <a:r>
            <a:rPr lang="en-IL" dirty="0">
              <a:solidFill>
                <a:srgbClr val="FFFFFF"/>
              </a:solidFill>
            </a:rPr>
            <a:t>quiet</a:t>
          </a:r>
          <a:r>
            <a:rPr lang="he-IL" dirty="0">
              <a:solidFill>
                <a:srgbClr val="FFFFFF"/>
              </a:solidFill>
            </a:rPr>
            <a:t>"</a:t>
          </a:r>
          <a:r>
            <a:rPr lang="en-IL" dirty="0">
              <a:solidFill>
                <a:srgbClr val="FFFFFF"/>
              </a:solidFill>
            </a:rPr>
            <a:t>.</a:t>
          </a:r>
          <a:r>
            <a:rPr lang="he-IL" dirty="0">
              <a:solidFill>
                <a:srgbClr val="FFFFFF"/>
              </a:solidFill>
            </a:rPr>
            <a:t> </a:t>
          </a:r>
          <a:r>
            <a:rPr lang="en-US" dirty="0">
              <a:solidFill>
                <a:srgbClr val="FFFFFF"/>
              </a:solidFill>
            </a:rPr>
            <a:t>Surprisingly</a:t>
          </a:r>
          <a:r>
            <a:rPr lang="he-IL" dirty="0">
              <a:solidFill>
                <a:srgbClr val="FFFFFF"/>
              </a:solidFill>
            </a:rPr>
            <a:t> </a:t>
          </a:r>
          <a:r>
            <a:rPr lang="en-US" dirty="0">
              <a:solidFill>
                <a:srgbClr val="FFFFFF"/>
              </a:solidFill>
            </a:rPr>
            <a:t>the conclusion from the plot was the opposite. It turned out that the place that had more police can be up to 4 times</a:t>
          </a:r>
          <a:r>
            <a:rPr lang="he-IL" dirty="0">
              <a:solidFill>
                <a:srgbClr val="FFFFFF"/>
              </a:solidFill>
            </a:rPr>
            <a:t> </a:t>
          </a:r>
          <a:r>
            <a:rPr lang="en-US" dirty="0">
              <a:solidFill>
                <a:srgbClr val="FFFFFF"/>
              </a:solidFill>
            </a:rPr>
            <a:t> intended for calamity (district of Colombia VS Utah). Israel nowadays has much higher law enforcement deployed  in the city of Jerusalem in contrast to Holon for example.</a:t>
          </a:r>
          <a:endParaRPr lang="en-US" dirty="0"/>
        </a:p>
      </dgm:t>
    </dgm:pt>
    <dgm:pt modelId="{9DF1C3F9-59DB-430E-98B2-DA59C57F2204}" type="parTrans" cxnId="{91982FD6-4916-49F9-9AFA-9186F6B9705B}">
      <dgm:prSet/>
      <dgm:spPr/>
      <dgm:t>
        <a:bodyPr/>
        <a:lstStyle/>
        <a:p>
          <a:endParaRPr lang="en-US"/>
        </a:p>
      </dgm:t>
    </dgm:pt>
    <dgm:pt modelId="{BA76C190-7FED-4FE2-A6B9-730098404F6B}" type="sibTrans" cxnId="{91982FD6-4916-49F9-9AFA-9186F6B9705B}">
      <dgm:prSet/>
      <dgm:spPr/>
      <dgm:t>
        <a:bodyPr/>
        <a:lstStyle/>
        <a:p>
          <a:endParaRPr lang="en-US"/>
        </a:p>
      </dgm:t>
    </dgm:pt>
    <dgm:pt modelId="{70575F3B-9FCE-4921-9367-DEBFBC97BD54}">
      <dgm:prSet/>
      <dgm:spPr/>
      <dgm:t>
        <a:bodyPr/>
        <a:lstStyle/>
        <a:p>
          <a:r>
            <a:rPr lang="en-US" dirty="0">
              <a:solidFill>
                <a:srgbClr val="FFFFFF"/>
              </a:solidFill>
            </a:rPr>
            <a:t>2.  From the Machine Learning models we can learn few things. Given most of our features not related to crime and due to that, may not strengthen our ML models like formulas : ”Syphilis cases”  X ”Suicide rate” , while-intercept+ </a:t>
          </a:r>
          <a:r>
            <a:rPr lang="en-US" dirty="0" err="1">
              <a:solidFill>
                <a:srgbClr val="FFFFFF"/>
              </a:solidFill>
            </a:rPr>
            <a:t>coef</a:t>
          </a:r>
          <a:r>
            <a:rPr lang="en-US" dirty="0">
              <a:solidFill>
                <a:srgbClr val="FFFFFF"/>
              </a:solidFill>
            </a:rPr>
            <a:t> X Feature + </a:t>
          </a:r>
          <a:r>
            <a:rPr lang="en-US" dirty="0" err="1">
              <a:solidFill>
                <a:srgbClr val="FFFFFF"/>
              </a:solidFill>
            </a:rPr>
            <a:t>coef</a:t>
          </a:r>
          <a:r>
            <a:rPr lang="en-US" dirty="0">
              <a:solidFill>
                <a:srgbClr val="FFFFFF"/>
              </a:solidFill>
            </a:rPr>
            <a:t> X Feature … will do.</a:t>
          </a:r>
          <a:endParaRPr lang="en-US" dirty="0"/>
        </a:p>
      </dgm:t>
    </dgm:pt>
    <dgm:pt modelId="{C9F5F323-DE3F-4D3A-88CD-AA075E438284}" type="sibTrans" cxnId="{D8F26D5C-9120-4573-94F9-420A178EA18E}">
      <dgm:prSet/>
      <dgm:spPr/>
      <dgm:t>
        <a:bodyPr/>
        <a:lstStyle/>
        <a:p>
          <a:endParaRPr lang="en-US"/>
        </a:p>
      </dgm:t>
    </dgm:pt>
    <dgm:pt modelId="{5EB9537F-E89A-41F0-BC95-5866BE50C599}" type="parTrans" cxnId="{D8F26D5C-9120-4573-94F9-420A178EA18E}">
      <dgm:prSet/>
      <dgm:spPr/>
      <dgm:t>
        <a:bodyPr/>
        <a:lstStyle/>
        <a:p>
          <a:endParaRPr lang="en-US"/>
        </a:p>
      </dgm:t>
    </dgm:pt>
    <dgm:pt modelId="{471F805F-ECBE-4840-B16F-AFF60949BA6A}">
      <dgm:prSet/>
      <dgm:spPr/>
      <dgm:t>
        <a:bodyPr/>
        <a:lstStyle/>
        <a:p>
          <a:r>
            <a:rPr lang="en-US" dirty="0">
              <a:solidFill>
                <a:srgbClr val="FFFFFF"/>
              </a:solidFill>
            </a:rPr>
            <a:t>3.Comparing the 2 models: Ridge and  classic Linear Regression we found out that upon choosing  a good Linear Regression model with strong correlation features the result will be pretty much the same to the ridge which take all the df features.</a:t>
          </a:r>
          <a:endParaRPr lang="en-US" dirty="0"/>
        </a:p>
      </dgm:t>
    </dgm:pt>
    <dgm:pt modelId="{0C5DDD6C-B4E0-4481-A13A-A67056D97153}" type="sibTrans" cxnId="{0EC5A184-C9A3-4E67-9A42-1D47F5C234D7}">
      <dgm:prSet/>
      <dgm:spPr/>
      <dgm:t>
        <a:bodyPr/>
        <a:lstStyle/>
        <a:p>
          <a:endParaRPr lang="en-US"/>
        </a:p>
      </dgm:t>
    </dgm:pt>
    <dgm:pt modelId="{6A5A22BB-42A6-4EC4-9AB3-542DA9C429FD}" type="parTrans" cxnId="{0EC5A184-C9A3-4E67-9A42-1D47F5C234D7}">
      <dgm:prSet/>
      <dgm:spPr/>
      <dgm:t>
        <a:bodyPr/>
        <a:lstStyle/>
        <a:p>
          <a:endParaRPr lang="en-US"/>
        </a:p>
      </dgm:t>
    </dgm:pt>
    <dgm:pt modelId="{22D6218E-75F4-4612-813C-AD22A0A30602}">
      <dgm:prSet/>
      <dgm:spPr/>
      <dgm:t>
        <a:bodyPr/>
        <a:lstStyle/>
        <a:p>
          <a:r>
            <a:rPr lang="en-US" u="sng" dirty="0">
              <a:solidFill>
                <a:srgbClr val="FFFFFF"/>
              </a:solidFill>
            </a:rPr>
            <a:t>Linear Regression Pros</a:t>
          </a:r>
          <a:r>
            <a:rPr lang="en-US" dirty="0">
              <a:solidFill>
                <a:srgbClr val="FFFFFF"/>
              </a:solidFill>
            </a:rPr>
            <a:t>: It was relatively fast because we chose to work with a small highly correlated features we checked prior the model via heatmaps, and the label we wanted to predict, very fast and simple solution.</a:t>
          </a:r>
        </a:p>
        <a:p>
          <a:r>
            <a:rPr lang="en-US" u="sng" dirty="0">
              <a:solidFill>
                <a:srgbClr val="FFFFFF"/>
              </a:solidFill>
            </a:rPr>
            <a:t>Linear Regression Cons</a:t>
          </a:r>
          <a:r>
            <a:rPr lang="en-US" dirty="0">
              <a:solidFill>
                <a:srgbClr val="FFFFFF"/>
              </a:solidFill>
            </a:rPr>
            <a:t>: It took some work to find the right columns for the models, we had 100 columns to figure out what might produce good correlation.</a:t>
          </a:r>
          <a:endParaRPr lang="en-US" dirty="0"/>
        </a:p>
      </dgm:t>
    </dgm:pt>
    <dgm:pt modelId="{FC911561-C540-4AE7-B1CD-CF7FFACB0769}" type="sibTrans" cxnId="{81FF0095-EE62-4948-AC23-2388F5F2C248}">
      <dgm:prSet/>
      <dgm:spPr/>
      <dgm:t>
        <a:bodyPr/>
        <a:lstStyle/>
        <a:p>
          <a:endParaRPr lang="en-US"/>
        </a:p>
      </dgm:t>
    </dgm:pt>
    <dgm:pt modelId="{56D25B52-77D4-4CB1-B1E7-DF55F55943A4}" type="parTrans" cxnId="{81FF0095-EE62-4948-AC23-2388F5F2C248}">
      <dgm:prSet/>
      <dgm:spPr/>
      <dgm:t>
        <a:bodyPr/>
        <a:lstStyle/>
        <a:p>
          <a:endParaRPr lang="en-US"/>
        </a:p>
      </dgm:t>
    </dgm:pt>
    <dgm:pt modelId="{0A6BE791-EF8E-4699-A7AA-0DDF300819C4}">
      <dgm:prSet/>
      <dgm:spPr/>
      <dgm:t>
        <a:bodyPr/>
        <a:lstStyle/>
        <a:p>
          <a:r>
            <a:rPr lang="en-US" u="sng" dirty="0">
              <a:solidFill>
                <a:srgbClr val="FFFFFF"/>
              </a:solidFill>
            </a:rPr>
            <a:t>Ridge Pros</a:t>
          </a:r>
          <a:r>
            <a:rPr lang="en-US" dirty="0">
              <a:solidFill>
                <a:srgbClr val="FFFFFF"/>
              </a:solidFill>
            </a:rPr>
            <a:t> : Given it can become a hyperparameter model it gives a very accurate prediction for the task in an automatic way.</a:t>
          </a:r>
        </a:p>
        <a:p>
          <a:r>
            <a:rPr lang="en-US" u="sng" dirty="0">
              <a:solidFill>
                <a:srgbClr val="FFFFFF"/>
              </a:solidFill>
            </a:rPr>
            <a:t>Ridge Cons</a:t>
          </a:r>
          <a:r>
            <a:rPr lang="en-US" dirty="0">
              <a:solidFill>
                <a:srgbClr val="FFFFFF"/>
              </a:solidFill>
            </a:rPr>
            <a:t> :  Took a lot of</a:t>
          </a:r>
          <a:r>
            <a:rPr lang="he-IL" dirty="0">
              <a:solidFill>
                <a:srgbClr val="FFFFFF"/>
              </a:solidFill>
            </a:rPr>
            <a:t> </a:t>
          </a:r>
          <a:r>
            <a:rPr lang="en-US" dirty="0">
              <a:solidFill>
                <a:srgbClr val="FFFFFF"/>
              </a:solidFill>
            </a:rPr>
            <a:t>time to calculate in order to get an accurate prediction, so the computer  CPU goes very high </a:t>
          </a:r>
          <a:endParaRPr lang="he-IL" dirty="0">
            <a:solidFill>
              <a:srgbClr val="FFFFFF"/>
            </a:solidFill>
          </a:endParaRPr>
        </a:p>
        <a:p>
          <a:pPr rtl="1"/>
          <a:endParaRPr lang="en-US" dirty="0"/>
        </a:p>
      </dgm:t>
    </dgm:pt>
    <dgm:pt modelId="{C065B559-60D8-4B34-BDC3-C3831D6B2C45}" type="sibTrans" cxnId="{FBD1E9A0-5CB4-4F78-B094-284EB892519B}">
      <dgm:prSet/>
      <dgm:spPr/>
      <dgm:t>
        <a:bodyPr/>
        <a:lstStyle/>
        <a:p>
          <a:endParaRPr lang="en-US"/>
        </a:p>
      </dgm:t>
    </dgm:pt>
    <dgm:pt modelId="{9C6755FD-114D-4563-96C1-776AF03986CE}" type="parTrans" cxnId="{FBD1E9A0-5CB4-4F78-B094-284EB892519B}">
      <dgm:prSet/>
      <dgm:spPr/>
      <dgm:t>
        <a:bodyPr/>
        <a:lstStyle/>
        <a:p>
          <a:endParaRPr lang="en-US"/>
        </a:p>
      </dgm:t>
    </dgm:pt>
    <dgm:pt modelId="{E7D62D1F-8F4B-6847-BB32-24201B768749}" type="pres">
      <dgm:prSet presAssocID="{78D46CC2-BE16-4A35-975E-AAF861F8E284}" presName="linear" presStyleCnt="0">
        <dgm:presLayoutVars>
          <dgm:animLvl val="lvl"/>
          <dgm:resizeHandles val="exact"/>
        </dgm:presLayoutVars>
      </dgm:prSet>
      <dgm:spPr/>
    </dgm:pt>
    <dgm:pt modelId="{463C7EAF-7ECD-4A45-83B0-E2C0A6093338}" type="pres">
      <dgm:prSet presAssocID="{283B9895-2B56-45CC-83F8-998D22C93466}" presName="parentText" presStyleLbl="node1" presStyleIdx="0" presStyleCnt="5">
        <dgm:presLayoutVars>
          <dgm:chMax val="0"/>
          <dgm:bulletEnabled val="1"/>
        </dgm:presLayoutVars>
      </dgm:prSet>
      <dgm:spPr/>
    </dgm:pt>
    <dgm:pt modelId="{ACEA8D3D-D483-3E49-9D6C-9CE5CC7A3075}" type="pres">
      <dgm:prSet presAssocID="{BA76C190-7FED-4FE2-A6B9-730098404F6B}" presName="spacer" presStyleCnt="0"/>
      <dgm:spPr/>
    </dgm:pt>
    <dgm:pt modelId="{3D61EBB4-082B-374E-89E0-823FA72E2B8E}" type="pres">
      <dgm:prSet presAssocID="{70575F3B-9FCE-4921-9367-DEBFBC97BD54}" presName="parentText" presStyleLbl="node1" presStyleIdx="1" presStyleCnt="5">
        <dgm:presLayoutVars>
          <dgm:chMax val="0"/>
          <dgm:bulletEnabled val="1"/>
        </dgm:presLayoutVars>
      </dgm:prSet>
      <dgm:spPr/>
    </dgm:pt>
    <dgm:pt modelId="{363A16A9-38A3-5C48-9EF4-02A0801AC6A1}" type="pres">
      <dgm:prSet presAssocID="{C9F5F323-DE3F-4D3A-88CD-AA075E438284}" presName="spacer" presStyleCnt="0"/>
      <dgm:spPr/>
    </dgm:pt>
    <dgm:pt modelId="{6E42A79E-21B1-484E-BB49-E107D770B1FE}" type="pres">
      <dgm:prSet presAssocID="{471F805F-ECBE-4840-B16F-AFF60949BA6A}" presName="parentText" presStyleLbl="node1" presStyleIdx="2" presStyleCnt="5">
        <dgm:presLayoutVars>
          <dgm:chMax val="0"/>
          <dgm:bulletEnabled val="1"/>
        </dgm:presLayoutVars>
      </dgm:prSet>
      <dgm:spPr/>
    </dgm:pt>
    <dgm:pt modelId="{F0DC7214-85EB-AF4B-8044-8EFEE729DCE4}" type="pres">
      <dgm:prSet presAssocID="{0C5DDD6C-B4E0-4481-A13A-A67056D97153}" presName="spacer" presStyleCnt="0"/>
      <dgm:spPr/>
    </dgm:pt>
    <dgm:pt modelId="{8E06E3F4-E272-864B-B9FA-C3AB867060A5}" type="pres">
      <dgm:prSet presAssocID="{22D6218E-75F4-4612-813C-AD22A0A30602}" presName="parentText" presStyleLbl="node1" presStyleIdx="3" presStyleCnt="5">
        <dgm:presLayoutVars>
          <dgm:chMax val="0"/>
          <dgm:bulletEnabled val="1"/>
        </dgm:presLayoutVars>
      </dgm:prSet>
      <dgm:spPr/>
    </dgm:pt>
    <dgm:pt modelId="{F46A14A5-3BDD-6C4B-B1FA-FDE0BB6D9C1D}" type="pres">
      <dgm:prSet presAssocID="{FC911561-C540-4AE7-B1CD-CF7FFACB0769}" presName="spacer" presStyleCnt="0"/>
      <dgm:spPr/>
    </dgm:pt>
    <dgm:pt modelId="{9C41B75E-789D-594E-995E-1DBAAC653C8E}" type="pres">
      <dgm:prSet presAssocID="{0A6BE791-EF8E-4699-A7AA-0DDF300819C4}" presName="parentText" presStyleLbl="node1" presStyleIdx="4" presStyleCnt="5">
        <dgm:presLayoutVars>
          <dgm:chMax val="0"/>
          <dgm:bulletEnabled val="1"/>
        </dgm:presLayoutVars>
      </dgm:prSet>
      <dgm:spPr/>
    </dgm:pt>
  </dgm:ptLst>
  <dgm:cxnLst>
    <dgm:cxn modelId="{E0978639-13A4-A64F-A89D-D4CB1F5D0660}" type="presOf" srcId="{22D6218E-75F4-4612-813C-AD22A0A30602}" destId="{8E06E3F4-E272-864B-B9FA-C3AB867060A5}" srcOrd="0" destOrd="0" presId="urn:microsoft.com/office/officeart/2005/8/layout/vList2"/>
    <dgm:cxn modelId="{882D5759-3232-DD46-BAE9-EA50D130BB99}" type="presOf" srcId="{78D46CC2-BE16-4A35-975E-AAF861F8E284}" destId="{E7D62D1F-8F4B-6847-BB32-24201B768749}" srcOrd="0" destOrd="0" presId="urn:microsoft.com/office/officeart/2005/8/layout/vList2"/>
    <dgm:cxn modelId="{D8F26D5C-9120-4573-94F9-420A178EA18E}" srcId="{78D46CC2-BE16-4A35-975E-AAF861F8E284}" destId="{70575F3B-9FCE-4921-9367-DEBFBC97BD54}" srcOrd="1" destOrd="0" parTransId="{5EB9537F-E89A-41F0-BC95-5866BE50C599}" sibTransId="{C9F5F323-DE3F-4D3A-88CD-AA075E438284}"/>
    <dgm:cxn modelId="{E15DF263-5317-AA4C-8712-F7FBA6F61D05}" type="presOf" srcId="{70575F3B-9FCE-4921-9367-DEBFBC97BD54}" destId="{3D61EBB4-082B-374E-89E0-823FA72E2B8E}" srcOrd="0" destOrd="0" presId="urn:microsoft.com/office/officeart/2005/8/layout/vList2"/>
    <dgm:cxn modelId="{712F5B65-85E7-4540-B8C9-D82C46EB3011}" type="presOf" srcId="{283B9895-2B56-45CC-83F8-998D22C93466}" destId="{463C7EAF-7ECD-4A45-83B0-E2C0A6093338}" srcOrd="0" destOrd="0" presId="urn:microsoft.com/office/officeart/2005/8/layout/vList2"/>
    <dgm:cxn modelId="{0EC5A184-C9A3-4E67-9A42-1D47F5C234D7}" srcId="{78D46CC2-BE16-4A35-975E-AAF861F8E284}" destId="{471F805F-ECBE-4840-B16F-AFF60949BA6A}" srcOrd="2" destOrd="0" parTransId="{6A5A22BB-42A6-4EC4-9AB3-542DA9C429FD}" sibTransId="{0C5DDD6C-B4E0-4481-A13A-A67056D97153}"/>
    <dgm:cxn modelId="{81FF0095-EE62-4948-AC23-2388F5F2C248}" srcId="{78D46CC2-BE16-4A35-975E-AAF861F8E284}" destId="{22D6218E-75F4-4612-813C-AD22A0A30602}" srcOrd="3" destOrd="0" parTransId="{56D25B52-77D4-4CB1-B1E7-DF55F55943A4}" sibTransId="{FC911561-C540-4AE7-B1CD-CF7FFACB0769}"/>
    <dgm:cxn modelId="{FBD1E9A0-5CB4-4F78-B094-284EB892519B}" srcId="{78D46CC2-BE16-4A35-975E-AAF861F8E284}" destId="{0A6BE791-EF8E-4699-A7AA-0DDF300819C4}" srcOrd="4" destOrd="0" parTransId="{9C6755FD-114D-4563-96C1-776AF03986CE}" sibTransId="{C065B559-60D8-4B34-BDC3-C3831D6B2C45}"/>
    <dgm:cxn modelId="{C10E4CA6-C080-A041-A00F-085014D30CE9}" type="presOf" srcId="{471F805F-ECBE-4840-B16F-AFF60949BA6A}" destId="{6E42A79E-21B1-484E-BB49-E107D770B1FE}" srcOrd="0" destOrd="0" presId="urn:microsoft.com/office/officeart/2005/8/layout/vList2"/>
    <dgm:cxn modelId="{91982FD6-4916-49F9-9AFA-9186F6B9705B}" srcId="{78D46CC2-BE16-4A35-975E-AAF861F8E284}" destId="{283B9895-2B56-45CC-83F8-998D22C93466}" srcOrd="0" destOrd="0" parTransId="{9DF1C3F9-59DB-430E-98B2-DA59C57F2204}" sibTransId="{BA76C190-7FED-4FE2-A6B9-730098404F6B}"/>
    <dgm:cxn modelId="{EC7644FC-1DB1-8C42-97EE-5694283820D2}" type="presOf" srcId="{0A6BE791-EF8E-4699-A7AA-0DDF300819C4}" destId="{9C41B75E-789D-594E-995E-1DBAAC653C8E}" srcOrd="0" destOrd="0" presId="urn:microsoft.com/office/officeart/2005/8/layout/vList2"/>
    <dgm:cxn modelId="{6708DE8F-4911-7144-8313-1730DF04CA0E}" type="presParOf" srcId="{E7D62D1F-8F4B-6847-BB32-24201B768749}" destId="{463C7EAF-7ECD-4A45-83B0-E2C0A6093338}" srcOrd="0" destOrd="0" presId="urn:microsoft.com/office/officeart/2005/8/layout/vList2"/>
    <dgm:cxn modelId="{E1F652BA-B29B-594B-95F9-A1CD4427350E}" type="presParOf" srcId="{E7D62D1F-8F4B-6847-BB32-24201B768749}" destId="{ACEA8D3D-D483-3E49-9D6C-9CE5CC7A3075}" srcOrd="1" destOrd="0" presId="urn:microsoft.com/office/officeart/2005/8/layout/vList2"/>
    <dgm:cxn modelId="{AF90FCF6-9E09-D249-A116-F2AE8F18ED51}" type="presParOf" srcId="{E7D62D1F-8F4B-6847-BB32-24201B768749}" destId="{3D61EBB4-082B-374E-89E0-823FA72E2B8E}" srcOrd="2" destOrd="0" presId="urn:microsoft.com/office/officeart/2005/8/layout/vList2"/>
    <dgm:cxn modelId="{AF45BE23-E0CA-0A44-82CE-E48B3968743E}" type="presParOf" srcId="{E7D62D1F-8F4B-6847-BB32-24201B768749}" destId="{363A16A9-38A3-5C48-9EF4-02A0801AC6A1}" srcOrd="3" destOrd="0" presId="urn:microsoft.com/office/officeart/2005/8/layout/vList2"/>
    <dgm:cxn modelId="{442A0661-5404-2745-B6FF-7A89B2640BC4}" type="presParOf" srcId="{E7D62D1F-8F4B-6847-BB32-24201B768749}" destId="{6E42A79E-21B1-484E-BB49-E107D770B1FE}" srcOrd="4" destOrd="0" presId="urn:microsoft.com/office/officeart/2005/8/layout/vList2"/>
    <dgm:cxn modelId="{0B7CD3DB-F6AE-4949-A04C-EBF565477B24}" type="presParOf" srcId="{E7D62D1F-8F4B-6847-BB32-24201B768749}" destId="{F0DC7214-85EB-AF4B-8044-8EFEE729DCE4}" srcOrd="5" destOrd="0" presId="urn:microsoft.com/office/officeart/2005/8/layout/vList2"/>
    <dgm:cxn modelId="{49DB611C-58E3-6F49-A4E6-80497A9F9076}" type="presParOf" srcId="{E7D62D1F-8F4B-6847-BB32-24201B768749}" destId="{8E06E3F4-E272-864B-B9FA-C3AB867060A5}" srcOrd="6" destOrd="0" presId="urn:microsoft.com/office/officeart/2005/8/layout/vList2"/>
    <dgm:cxn modelId="{F86D263E-CDE8-504F-85D3-F5FAC67186EC}" type="presParOf" srcId="{E7D62D1F-8F4B-6847-BB32-24201B768749}" destId="{F46A14A5-3BDD-6C4B-B1FA-FDE0BB6D9C1D}" srcOrd="7" destOrd="0" presId="urn:microsoft.com/office/officeart/2005/8/layout/vList2"/>
    <dgm:cxn modelId="{FAF20296-2D39-C94B-835E-26C96FB2FE25}" type="presParOf" srcId="{E7D62D1F-8F4B-6847-BB32-24201B768749}" destId="{9C41B75E-789D-594E-995E-1DBAAC653C8E}"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3C7EAF-7ECD-4A45-83B0-E2C0A6093338}">
      <dsp:nvSpPr>
        <dsp:cNvPr id="0" name=""/>
        <dsp:cNvSpPr/>
      </dsp:nvSpPr>
      <dsp:spPr>
        <a:xfrm>
          <a:off x="0" y="115119"/>
          <a:ext cx="11805446" cy="6766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IL" sz="1000" kern="1200" dirty="0">
              <a:solidFill>
                <a:srgbClr val="FFFFFF"/>
              </a:solidFill>
            </a:rPr>
            <a:t>1. </a:t>
          </a:r>
          <a:r>
            <a:rPr lang="en-US" sz="1000" kern="1200" dirty="0">
              <a:solidFill>
                <a:srgbClr val="FFFFFF"/>
              </a:solidFill>
            </a:rPr>
            <a:t>W</a:t>
          </a:r>
          <a:r>
            <a:rPr lang="en-IL" sz="1000" kern="1200" dirty="0">
              <a:solidFill>
                <a:srgbClr val="FFFFFF"/>
              </a:solidFill>
            </a:rPr>
            <a:t>e </a:t>
          </a:r>
          <a:r>
            <a:rPr lang="en-US" sz="1000" kern="1200" dirty="0">
              <a:solidFill>
                <a:srgbClr val="FFFFFF"/>
              </a:solidFill>
            </a:rPr>
            <a:t>have </a:t>
          </a:r>
          <a:r>
            <a:rPr lang="en-IL" sz="1000" kern="1200" dirty="0">
              <a:solidFill>
                <a:srgbClr val="FFFFFF"/>
              </a:solidFill>
            </a:rPr>
            <a:t>created the “</a:t>
          </a:r>
          <a:r>
            <a:rPr lang="en-US" sz="1000" kern="1200" dirty="0">
              <a:solidFill>
                <a:srgbClr val="FFFFFF"/>
              </a:solidFill>
            </a:rPr>
            <a:t>P</a:t>
          </a:r>
          <a:r>
            <a:rPr lang="en-IL" sz="1000" kern="1200" dirty="0">
              <a:solidFill>
                <a:srgbClr val="FFFFFF"/>
              </a:solidFill>
            </a:rPr>
            <a:t>opulation </a:t>
          </a:r>
          <a:r>
            <a:rPr lang="en-US" sz="1000" kern="1200" dirty="0">
              <a:solidFill>
                <a:srgbClr val="FFFFFF"/>
              </a:solidFill>
            </a:rPr>
            <a:t>P</a:t>
          </a:r>
          <a:r>
            <a:rPr lang="en-IL" sz="1000" kern="1200" dirty="0">
              <a:solidFill>
                <a:srgbClr val="FFFFFF"/>
              </a:solidFill>
            </a:rPr>
            <a:t>olice ratio </a:t>
          </a:r>
          <a:r>
            <a:rPr lang="en-US" sz="1000" kern="1200" dirty="0">
              <a:solidFill>
                <a:srgbClr val="FFFFFF"/>
              </a:solidFill>
            </a:rPr>
            <a:t>VS</a:t>
          </a:r>
          <a:r>
            <a:rPr lang="en-IL" sz="1000" kern="1200" dirty="0">
              <a:solidFill>
                <a:srgbClr val="FFFFFF"/>
              </a:solidFill>
            </a:rPr>
            <a:t> </a:t>
          </a:r>
          <a:r>
            <a:rPr lang="en-US" sz="1000" kern="1200" dirty="0">
              <a:solidFill>
                <a:srgbClr val="FFFFFF"/>
              </a:solidFill>
            </a:rPr>
            <a:t>C</a:t>
          </a:r>
          <a:r>
            <a:rPr lang="en-IL" sz="1000" kern="1200" dirty="0">
              <a:solidFill>
                <a:srgbClr val="FFFFFF"/>
              </a:solidFill>
            </a:rPr>
            <a:t>rime rate” bar plot, we </a:t>
          </a:r>
          <a:r>
            <a:rPr lang="en-US" sz="1000" kern="1200" dirty="0">
              <a:solidFill>
                <a:srgbClr val="FFFFFF"/>
              </a:solidFill>
            </a:rPr>
            <a:t>thought</a:t>
          </a:r>
          <a:r>
            <a:rPr lang="en-IL" sz="1000" kern="1200" dirty="0">
              <a:solidFill>
                <a:srgbClr val="FFFFFF"/>
              </a:solidFill>
            </a:rPr>
            <a:t> th</a:t>
          </a:r>
          <a:r>
            <a:rPr lang="en-US" sz="1000" kern="1200" dirty="0">
              <a:solidFill>
                <a:srgbClr val="FFFFFF"/>
              </a:solidFill>
            </a:rPr>
            <a:t>at</a:t>
          </a:r>
          <a:r>
            <a:rPr lang="en-IL" sz="1000" kern="1200" dirty="0">
              <a:solidFill>
                <a:srgbClr val="FFFFFF"/>
              </a:solidFill>
            </a:rPr>
            <a:t> </a:t>
          </a:r>
          <a:r>
            <a:rPr lang="en-US" sz="1000" kern="1200" dirty="0">
              <a:solidFill>
                <a:srgbClr val="FFFFFF"/>
              </a:solidFill>
            </a:rPr>
            <a:t>the </a:t>
          </a:r>
          <a:r>
            <a:rPr lang="en-IL" sz="1000" kern="1200" dirty="0">
              <a:solidFill>
                <a:srgbClr val="FFFFFF"/>
              </a:solidFill>
            </a:rPr>
            <a:t>place with a</a:t>
          </a:r>
          <a:r>
            <a:rPr lang="en-US" sz="1000" kern="1200" dirty="0">
              <a:solidFill>
                <a:srgbClr val="FFFFFF"/>
              </a:solidFill>
            </a:rPr>
            <a:t> </a:t>
          </a:r>
          <a:r>
            <a:rPr lang="en-IL" sz="1000" kern="1200" dirty="0">
              <a:solidFill>
                <a:srgbClr val="FFFFFF"/>
              </a:solidFill>
            </a:rPr>
            <a:t>larger police force will probably be </a:t>
          </a:r>
          <a:r>
            <a:rPr lang="he-IL" sz="1000" kern="1200" dirty="0">
              <a:solidFill>
                <a:srgbClr val="FFFFFF"/>
              </a:solidFill>
            </a:rPr>
            <a:t>"</a:t>
          </a:r>
          <a:r>
            <a:rPr lang="en-IL" sz="1000" kern="1200" dirty="0">
              <a:solidFill>
                <a:srgbClr val="FFFFFF"/>
              </a:solidFill>
            </a:rPr>
            <a:t>quiet</a:t>
          </a:r>
          <a:r>
            <a:rPr lang="he-IL" sz="1000" kern="1200" dirty="0">
              <a:solidFill>
                <a:srgbClr val="FFFFFF"/>
              </a:solidFill>
            </a:rPr>
            <a:t>"</a:t>
          </a:r>
          <a:r>
            <a:rPr lang="en-IL" sz="1000" kern="1200" dirty="0">
              <a:solidFill>
                <a:srgbClr val="FFFFFF"/>
              </a:solidFill>
            </a:rPr>
            <a:t>.</a:t>
          </a:r>
          <a:r>
            <a:rPr lang="he-IL" sz="1000" kern="1200" dirty="0">
              <a:solidFill>
                <a:srgbClr val="FFFFFF"/>
              </a:solidFill>
            </a:rPr>
            <a:t> </a:t>
          </a:r>
          <a:r>
            <a:rPr lang="en-US" sz="1000" kern="1200" dirty="0">
              <a:solidFill>
                <a:srgbClr val="FFFFFF"/>
              </a:solidFill>
            </a:rPr>
            <a:t>Surprisingly</a:t>
          </a:r>
          <a:r>
            <a:rPr lang="he-IL" sz="1000" kern="1200" dirty="0">
              <a:solidFill>
                <a:srgbClr val="FFFFFF"/>
              </a:solidFill>
            </a:rPr>
            <a:t> </a:t>
          </a:r>
          <a:r>
            <a:rPr lang="en-US" sz="1000" kern="1200" dirty="0">
              <a:solidFill>
                <a:srgbClr val="FFFFFF"/>
              </a:solidFill>
            </a:rPr>
            <a:t>the conclusion from the plot was the opposite. It turned out that the place that had more police can be up to 4 times</a:t>
          </a:r>
          <a:r>
            <a:rPr lang="he-IL" sz="1000" kern="1200" dirty="0">
              <a:solidFill>
                <a:srgbClr val="FFFFFF"/>
              </a:solidFill>
            </a:rPr>
            <a:t> </a:t>
          </a:r>
          <a:r>
            <a:rPr lang="en-US" sz="1000" kern="1200" dirty="0">
              <a:solidFill>
                <a:srgbClr val="FFFFFF"/>
              </a:solidFill>
            </a:rPr>
            <a:t> intended for calamity (district of Colombia VS Utah). Israel nowadays has much higher law enforcement deployed  in the city of Jerusalem in contrast to Holon for example.</a:t>
          </a:r>
          <a:endParaRPr lang="en-US" sz="1000" kern="1200" dirty="0"/>
        </a:p>
      </dsp:txBody>
      <dsp:txXfrm>
        <a:off x="33031" y="148150"/>
        <a:ext cx="11739384" cy="610572"/>
      </dsp:txXfrm>
    </dsp:sp>
    <dsp:sp modelId="{3D61EBB4-082B-374E-89E0-823FA72E2B8E}">
      <dsp:nvSpPr>
        <dsp:cNvPr id="0" name=""/>
        <dsp:cNvSpPr/>
      </dsp:nvSpPr>
      <dsp:spPr>
        <a:xfrm>
          <a:off x="0" y="820554"/>
          <a:ext cx="11805446" cy="6766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solidFill>
                <a:srgbClr val="FFFFFF"/>
              </a:solidFill>
            </a:rPr>
            <a:t>2.  From the Machine Learning models we can learn few things. Given most of our features not related to crime and due to that, may not strengthen our ML models like formulas : ”Syphilis cases”  X ”Suicide rate” , while-intercept+ </a:t>
          </a:r>
          <a:r>
            <a:rPr lang="en-US" sz="1000" kern="1200" dirty="0" err="1">
              <a:solidFill>
                <a:srgbClr val="FFFFFF"/>
              </a:solidFill>
            </a:rPr>
            <a:t>coef</a:t>
          </a:r>
          <a:r>
            <a:rPr lang="en-US" sz="1000" kern="1200" dirty="0">
              <a:solidFill>
                <a:srgbClr val="FFFFFF"/>
              </a:solidFill>
            </a:rPr>
            <a:t> X Feature + </a:t>
          </a:r>
          <a:r>
            <a:rPr lang="en-US" sz="1000" kern="1200" dirty="0" err="1">
              <a:solidFill>
                <a:srgbClr val="FFFFFF"/>
              </a:solidFill>
            </a:rPr>
            <a:t>coef</a:t>
          </a:r>
          <a:r>
            <a:rPr lang="en-US" sz="1000" kern="1200" dirty="0">
              <a:solidFill>
                <a:srgbClr val="FFFFFF"/>
              </a:solidFill>
            </a:rPr>
            <a:t> X Feature … will do.</a:t>
          </a:r>
          <a:endParaRPr lang="en-US" sz="1000" kern="1200" dirty="0"/>
        </a:p>
      </dsp:txBody>
      <dsp:txXfrm>
        <a:off x="33031" y="853585"/>
        <a:ext cx="11739384" cy="610572"/>
      </dsp:txXfrm>
    </dsp:sp>
    <dsp:sp modelId="{6E42A79E-21B1-484E-BB49-E107D770B1FE}">
      <dsp:nvSpPr>
        <dsp:cNvPr id="0" name=""/>
        <dsp:cNvSpPr/>
      </dsp:nvSpPr>
      <dsp:spPr>
        <a:xfrm>
          <a:off x="0" y="1525989"/>
          <a:ext cx="11805446" cy="6766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solidFill>
                <a:srgbClr val="FFFFFF"/>
              </a:solidFill>
            </a:rPr>
            <a:t>3.Comparing the 2 models: Ridge and  classic Linear Regression we found out that upon choosing  a good Linear Regression model with strong correlation features the result will be pretty much the same to the ridge which take all the df features.</a:t>
          </a:r>
          <a:endParaRPr lang="en-US" sz="1000" kern="1200" dirty="0"/>
        </a:p>
      </dsp:txBody>
      <dsp:txXfrm>
        <a:off x="33031" y="1559020"/>
        <a:ext cx="11739384" cy="610572"/>
      </dsp:txXfrm>
    </dsp:sp>
    <dsp:sp modelId="{8E06E3F4-E272-864B-B9FA-C3AB867060A5}">
      <dsp:nvSpPr>
        <dsp:cNvPr id="0" name=""/>
        <dsp:cNvSpPr/>
      </dsp:nvSpPr>
      <dsp:spPr>
        <a:xfrm>
          <a:off x="0" y="2231423"/>
          <a:ext cx="11805446" cy="6766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u="sng" kern="1200" dirty="0">
              <a:solidFill>
                <a:srgbClr val="FFFFFF"/>
              </a:solidFill>
            </a:rPr>
            <a:t>Linear Regression Pros</a:t>
          </a:r>
          <a:r>
            <a:rPr lang="en-US" sz="1000" kern="1200" dirty="0">
              <a:solidFill>
                <a:srgbClr val="FFFFFF"/>
              </a:solidFill>
            </a:rPr>
            <a:t>: It was relatively fast because we chose to work with a small highly correlated features we checked prior the model via heatmaps, and the label we wanted to predict, very fast and simple solution.</a:t>
          </a:r>
        </a:p>
        <a:p>
          <a:pPr marL="0" lvl="0" indent="0" algn="l" defTabSz="444500">
            <a:lnSpc>
              <a:spcPct val="90000"/>
            </a:lnSpc>
            <a:spcBef>
              <a:spcPct val="0"/>
            </a:spcBef>
            <a:spcAft>
              <a:spcPct val="35000"/>
            </a:spcAft>
            <a:buNone/>
          </a:pPr>
          <a:r>
            <a:rPr lang="en-US" sz="1000" u="sng" kern="1200" dirty="0">
              <a:solidFill>
                <a:srgbClr val="FFFFFF"/>
              </a:solidFill>
            </a:rPr>
            <a:t>Linear Regression Cons</a:t>
          </a:r>
          <a:r>
            <a:rPr lang="en-US" sz="1000" kern="1200" dirty="0">
              <a:solidFill>
                <a:srgbClr val="FFFFFF"/>
              </a:solidFill>
            </a:rPr>
            <a:t>: It took some work to find the right columns for the models, we had 100 columns to figure out what might produce good correlation.</a:t>
          </a:r>
          <a:endParaRPr lang="en-US" sz="1000" kern="1200" dirty="0"/>
        </a:p>
      </dsp:txBody>
      <dsp:txXfrm>
        <a:off x="33031" y="2264454"/>
        <a:ext cx="11739384" cy="610572"/>
      </dsp:txXfrm>
    </dsp:sp>
    <dsp:sp modelId="{9C41B75E-789D-594E-995E-1DBAAC653C8E}">
      <dsp:nvSpPr>
        <dsp:cNvPr id="0" name=""/>
        <dsp:cNvSpPr/>
      </dsp:nvSpPr>
      <dsp:spPr>
        <a:xfrm>
          <a:off x="0" y="2936858"/>
          <a:ext cx="11805446" cy="6766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u="sng" kern="1200" dirty="0">
              <a:solidFill>
                <a:srgbClr val="FFFFFF"/>
              </a:solidFill>
            </a:rPr>
            <a:t>Ridge Pros</a:t>
          </a:r>
          <a:r>
            <a:rPr lang="en-US" sz="1000" kern="1200" dirty="0">
              <a:solidFill>
                <a:srgbClr val="FFFFFF"/>
              </a:solidFill>
            </a:rPr>
            <a:t> : Given it can become a hyperparameter model it gives a very accurate prediction for the task in an automatic way.</a:t>
          </a:r>
        </a:p>
        <a:p>
          <a:pPr marL="0" lvl="0" indent="0" algn="l" defTabSz="444500">
            <a:lnSpc>
              <a:spcPct val="90000"/>
            </a:lnSpc>
            <a:spcBef>
              <a:spcPct val="0"/>
            </a:spcBef>
            <a:spcAft>
              <a:spcPct val="35000"/>
            </a:spcAft>
            <a:buNone/>
          </a:pPr>
          <a:r>
            <a:rPr lang="en-US" sz="1000" u="sng" kern="1200" dirty="0">
              <a:solidFill>
                <a:srgbClr val="FFFFFF"/>
              </a:solidFill>
            </a:rPr>
            <a:t>Ridge Cons</a:t>
          </a:r>
          <a:r>
            <a:rPr lang="en-US" sz="1000" kern="1200" dirty="0">
              <a:solidFill>
                <a:srgbClr val="FFFFFF"/>
              </a:solidFill>
            </a:rPr>
            <a:t> :  Took a lot of</a:t>
          </a:r>
          <a:r>
            <a:rPr lang="he-IL" sz="1000" kern="1200" dirty="0">
              <a:solidFill>
                <a:srgbClr val="FFFFFF"/>
              </a:solidFill>
            </a:rPr>
            <a:t> </a:t>
          </a:r>
          <a:r>
            <a:rPr lang="en-US" sz="1000" kern="1200" dirty="0">
              <a:solidFill>
                <a:srgbClr val="FFFFFF"/>
              </a:solidFill>
            </a:rPr>
            <a:t>time to calculate in order to get an accurate prediction, so the computer  CPU goes very high </a:t>
          </a:r>
          <a:endParaRPr lang="he-IL" sz="1000" kern="1200" dirty="0">
            <a:solidFill>
              <a:srgbClr val="FFFFFF"/>
            </a:solidFill>
          </a:endParaRPr>
        </a:p>
        <a:p>
          <a:pPr marL="0" lvl="0" indent="0" algn="l" defTabSz="444500" rtl="1">
            <a:lnSpc>
              <a:spcPct val="90000"/>
            </a:lnSpc>
            <a:spcBef>
              <a:spcPct val="0"/>
            </a:spcBef>
            <a:spcAft>
              <a:spcPct val="35000"/>
            </a:spcAft>
            <a:buNone/>
          </a:pPr>
          <a:endParaRPr lang="en-US" sz="1000" kern="1200" dirty="0"/>
        </a:p>
      </dsp:txBody>
      <dsp:txXfrm>
        <a:off x="33031" y="2969889"/>
        <a:ext cx="11739384" cy="61057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5/25/21</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999105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5/25/21</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77569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5/25/21</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112778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5/25/21</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65131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5/25/21</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617784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5/25/21</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31711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5/25/21</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75393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5/25/21</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71912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5/25/21</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398848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5/25/21</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55251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5/25/21</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49831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5/25/21</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289169828"/>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tiff"/></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0.png"/><Relationship Id="rId7" Type="http://schemas.openxmlformats.org/officeDocument/2006/relationships/diagramColors" Target="../diagrams/colors1.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hyperlink" Target="https://www.kff.org/" TargetMode="External"/><Relationship Id="rId5" Type="http://schemas.openxmlformats.org/officeDocument/2006/relationships/image" Target="../media/image7.png"/><Relationship Id="rId4" Type="http://schemas.openxmlformats.org/officeDocument/2006/relationships/hyperlink" Target="https://www.fbi.gov/"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3" descr="Close up of circuit board">
            <a:extLst>
              <a:ext uri="{FF2B5EF4-FFF2-40B4-BE49-F238E27FC236}">
                <a16:creationId xmlns:a16="http://schemas.microsoft.com/office/drawing/2014/main" id="{F1B94F1F-7517-4218-A3DA-B031789D9851}"/>
              </a:ext>
            </a:extLst>
          </p:cNvPr>
          <p:cNvPicPr>
            <a:picLocks noChangeAspect="1"/>
          </p:cNvPicPr>
          <p:nvPr/>
        </p:nvPicPr>
        <p:blipFill rotWithShape="1">
          <a:blip r:embed="rId2">
            <a:alphaModFix amt="60000"/>
          </a:blip>
          <a:srcRect t="7108" r="-1" b="8618"/>
          <a:stretch/>
        </p:blipFill>
        <p:spPr>
          <a:xfrm>
            <a:off x="3048" y="10"/>
            <a:ext cx="12188952" cy="6856614"/>
          </a:xfrm>
          <a:prstGeom prst="rect">
            <a:avLst/>
          </a:prstGeom>
        </p:spPr>
      </p:pic>
      <p:grpSp>
        <p:nvGrpSpPr>
          <p:cNvPr id="13" name="Group 12">
            <a:extLst>
              <a:ext uri="{FF2B5EF4-FFF2-40B4-BE49-F238E27FC236}">
                <a16:creationId xmlns:a16="http://schemas.microsoft.com/office/drawing/2014/main" id="{B9632603-447F-4389-863D-9820DB9915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14" name="Picture 13">
              <a:extLst>
                <a:ext uri="{FF2B5EF4-FFF2-40B4-BE49-F238E27FC236}">
                  <a16:creationId xmlns:a16="http://schemas.microsoft.com/office/drawing/2014/main" id="{354F4BB5-9639-4525-A748-2B2D8FDB107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20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15" name="Picture 14">
              <a:extLst>
                <a:ext uri="{FF2B5EF4-FFF2-40B4-BE49-F238E27FC236}">
                  <a16:creationId xmlns:a16="http://schemas.microsoft.com/office/drawing/2014/main" id="{4D9AF55E-83EF-4A42-A236-590299A7B9C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5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9C4D2B0F-C328-1143-A483-E76F9873E2FA}"/>
              </a:ext>
            </a:extLst>
          </p:cNvPr>
          <p:cNvSpPr>
            <a:spLocks noGrp="1"/>
          </p:cNvSpPr>
          <p:nvPr>
            <p:ph type="ctrTitle"/>
          </p:nvPr>
        </p:nvSpPr>
        <p:spPr>
          <a:xfrm>
            <a:off x="996275" y="744909"/>
            <a:ext cx="10190071" cy="3145855"/>
          </a:xfrm>
        </p:spPr>
        <p:txBody>
          <a:bodyPr anchor="b">
            <a:normAutofit/>
          </a:bodyPr>
          <a:lstStyle/>
          <a:p>
            <a:r>
              <a:rPr lang="en-IL" sz="5200" dirty="0">
                <a:solidFill>
                  <a:srgbClr val="FFFFFF"/>
                </a:solidFill>
              </a:rPr>
              <a:t>Data science</a:t>
            </a:r>
          </a:p>
        </p:txBody>
      </p:sp>
      <p:sp>
        <p:nvSpPr>
          <p:cNvPr id="3" name="Subtitle 2">
            <a:extLst>
              <a:ext uri="{FF2B5EF4-FFF2-40B4-BE49-F238E27FC236}">
                <a16:creationId xmlns:a16="http://schemas.microsoft.com/office/drawing/2014/main" id="{B841E039-4E28-F445-93EC-C0AFBC5051C1}"/>
              </a:ext>
            </a:extLst>
          </p:cNvPr>
          <p:cNvSpPr>
            <a:spLocks noGrp="1"/>
          </p:cNvSpPr>
          <p:nvPr>
            <p:ph type="subTitle" idx="1"/>
          </p:nvPr>
        </p:nvSpPr>
        <p:spPr>
          <a:xfrm>
            <a:off x="1218708" y="4069780"/>
            <a:ext cx="9781327" cy="2056617"/>
          </a:xfrm>
        </p:spPr>
        <p:txBody>
          <a:bodyPr anchor="t">
            <a:normAutofit/>
          </a:bodyPr>
          <a:lstStyle/>
          <a:p>
            <a:r>
              <a:rPr lang="en-IL" sz="2200" dirty="0">
                <a:solidFill>
                  <a:srgbClr val="FFFFFF"/>
                </a:solidFill>
              </a:rPr>
              <a:t>Prediction of crime in the states of USA</a:t>
            </a:r>
          </a:p>
        </p:txBody>
      </p:sp>
    </p:spTree>
    <p:extLst>
      <p:ext uri="{BB962C8B-B14F-4D97-AF65-F5344CB8AC3E}">
        <p14:creationId xmlns:p14="http://schemas.microsoft.com/office/powerpoint/2010/main" val="860854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15"/>
                                        </p:tgtEl>
                                        <p:attrNameLst>
                                          <p:attrName>style.visibility</p:attrName>
                                        </p:attrNameLst>
                                      </p:cBhvr>
                                      <p:to>
                                        <p:strVal val="visible"/>
                                      </p:to>
                                    </p:set>
                                    <p:animEffect transition="in" filter="fade">
                                      <p:cBhvr>
                                        <p:cTn id="10" dur="700"/>
                                        <p:tgtEl>
                                          <p:spTgt spid="15"/>
                                        </p:tgtEl>
                                      </p:cBhvr>
                                    </p:animEffect>
                                  </p:childTnLst>
                                </p:cTn>
                              </p:par>
                              <p:par>
                                <p:cTn id="11" presetID="10" presetClass="entr" presetSubtype="0" fill="hold" nodeType="withEffect">
                                  <p:stCondLst>
                                    <p:cond delay="0"/>
                                  </p:stCondLst>
                                  <p:iterate>
                                    <p:tmPct val="10000"/>
                                  </p:iterate>
                                  <p:childTnLst>
                                    <p:set>
                                      <p:cBhvr>
                                        <p:cTn id="12" dur="1" fill="hold">
                                          <p:stCondLst>
                                            <p:cond delay="0"/>
                                          </p:stCondLst>
                                        </p:cTn>
                                        <p:tgtEl>
                                          <p:spTgt spid="14"/>
                                        </p:tgtEl>
                                        <p:attrNameLst>
                                          <p:attrName>style.visibility</p:attrName>
                                        </p:attrNameLst>
                                      </p:cBhvr>
                                      <p:to>
                                        <p:strVal val="visible"/>
                                      </p:to>
                                    </p:set>
                                    <p:animEffect transition="in" filter="fade">
                                      <p:cBhvr>
                                        <p:cTn id="13" dur="700"/>
                                        <p:tgtEl>
                                          <p:spTgt spid="14"/>
                                        </p:tgtEl>
                                      </p:cBhvr>
                                    </p:animEffect>
                                  </p:childTnLst>
                                </p:cTn>
                              </p:par>
                              <p:par>
                                <p:cTn id="14" presetID="10" presetClass="entr" presetSubtype="0" fill="hold" nodeType="withEffect">
                                  <p:stCondLst>
                                    <p:cond delay="0"/>
                                  </p:stCondLst>
                                  <p:iterate>
                                    <p:tmPct val="10000"/>
                                  </p:iterate>
                                  <p:childTnLst>
                                    <p:set>
                                      <p:cBhvr>
                                        <p:cTn id="15" dur="1" fill="hold">
                                          <p:stCondLst>
                                            <p:cond delay="0"/>
                                          </p:stCondLst>
                                        </p:cTn>
                                        <p:tgtEl>
                                          <p:spTgt spid="4"/>
                                        </p:tgtEl>
                                        <p:attrNameLst>
                                          <p:attrName>style.visibility</p:attrName>
                                        </p:attrNameLst>
                                      </p:cBhvr>
                                      <p:to>
                                        <p:strVal val="visible"/>
                                      </p:to>
                                    </p:set>
                                    <p:animEffect transition="in" filter="fade">
                                      <p:cBhvr>
                                        <p:cTn id="16"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E06C35EF-DBC8-41DC-A647-F1E0F599B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 name="Rectangle 29">
            <a:extLst>
              <a:ext uri="{FF2B5EF4-FFF2-40B4-BE49-F238E27FC236}">
                <a16:creationId xmlns:a16="http://schemas.microsoft.com/office/drawing/2014/main" id="{6DEB0BA5-59CA-4DBF-A716-BEEC67603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2" name="Group 31">
            <a:extLst>
              <a:ext uri="{FF2B5EF4-FFF2-40B4-BE49-F238E27FC236}">
                <a16:creationId xmlns:a16="http://schemas.microsoft.com/office/drawing/2014/main" id="{DAA8545C-2832-4EB7-9624-D6EEA011A8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6951981" y="1"/>
            <a:ext cx="5236971" cy="6858000"/>
            <a:chOff x="20829" y="1"/>
            <a:chExt cx="5236971" cy="6857999"/>
          </a:xfrm>
        </p:grpSpPr>
        <p:pic>
          <p:nvPicPr>
            <p:cNvPr id="33" name="Picture 32">
              <a:extLst>
                <a:ext uri="{FF2B5EF4-FFF2-40B4-BE49-F238E27FC236}">
                  <a16:creationId xmlns:a16="http://schemas.microsoft.com/office/drawing/2014/main" id="{FDDB8A50-D39E-4D33-819B-739ECB9D102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34" name="Picture 33">
              <a:extLst>
                <a:ext uri="{FF2B5EF4-FFF2-40B4-BE49-F238E27FC236}">
                  <a16:creationId xmlns:a16="http://schemas.microsoft.com/office/drawing/2014/main" id="{3DCB7945-057F-4373-B268-FF1BE88A4C4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alphaModFix amt="8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6" name="Content Placeholder 5">
            <a:extLst>
              <a:ext uri="{FF2B5EF4-FFF2-40B4-BE49-F238E27FC236}">
                <a16:creationId xmlns:a16="http://schemas.microsoft.com/office/drawing/2014/main" id="{48EFC84F-841C-1843-AE89-EBBD88176A44}"/>
              </a:ext>
            </a:extLst>
          </p:cNvPr>
          <p:cNvSpPr>
            <a:spLocks noGrp="1"/>
          </p:cNvSpPr>
          <p:nvPr>
            <p:ph idx="1"/>
          </p:nvPr>
        </p:nvSpPr>
        <p:spPr>
          <a:xfrm>
            <a:off x="1695816" y="370728"/>
            <a:ext cx="9232710" cy="3728613"/>
          </a:xfrm>
          <a:ln>
            <a:solidFill>
              <a:schemeClr val="accent2">
                <a:alpha val="0"/>
              </a:schemeClr>
            </a:solidFill>
          </a:ln>
          <a:effectLst>
            <a:softEdge rad="31750"/>
          </a:effectLst>
        </p:spPr>
        <p:txBody>
          <a:bodyPr>
            <a:normAutofit/>
          </a:bodyPr>
          <a:lstStyle/>
          <a:p>
            <a:r>
              <a:rPr lang="en-US" sz="1400" dirty="0">
                <a:solidFill>
                  <a:srgbClr val="FFFFFF"/>
                </a:solidFill>
              </a:rPr>
              <a:t>This graph will describe the relation of total law enforcement over population.</a:t>
            </a:r>
          </a:p>
          <a:p>
            <a:r>
              <a:rPr lang="en-US" sz="1400" dirty="0">
                <a:solidFill>
                  <a:srgbClr val="FFFFFF"/>
                </a:solidFill>
              </a:rPr>
              <a:t>We wanted to see if this relation may has a correlation to indicate whether high number of law enforcement results high crime numbers.</a:t>
            </a:r>
          </a:p>
          <a:p>
            <a:endParaRPr lang="en-US" sz="1400" dirty="0">
              <a:solidFill>
                <a:srgbClr val="FFFFFF"/>
              </a:solidFill>
            </a:endParaRPr>
          </a:p>
          <a:p>
            <a:r>
              <a:rPr lang="en-US" sz="1400" dirty="0">
                <a:solidFill>
                  <a:srgbClr val="FFFFFF"/>
                </a:solidFill>
              </a:rPr>
              <a:t>We took the max and min relation which resulted that District of Colombia has the highest relation and UTAH has the min relation.</a:t>
            </a:r>
          </a:p>
          <a:p>
            <a:r>
              <a:rPr lang="en-US" sz="1400" dirty="0">
                <a:solidFill>
                  <a:srgbClr val="FFFFFF"/>
                </a:solidFill>
              </a:rPr>
              <a:t>We thought that high relation of law enforcement will yield low crime numbers, but according to the bar graph Colombia had higher crime rates than UTAH.</a:t>
            </a:r>
          </a:p>
          <a:p>
            <a:r>
              <a:rPr lang="en-US" sz="1400" dirty="0">
                <a:solidFill>
                  <a:srgbClr val="FFFFFF"/>
                </a:solidFill>
              </a:rPr>
              <a:t>Therefore, we can conclude that high law enforcement numbers does not lower the crime rates.</a:t>
            </a:r>
            <a:endParaRPr lang="en-IL" sz="1400" dirty="0">
              <a:solidFill>
                <a:srgbClr val="FFFFFF"/>
              </a:solidFill>
            </a:endParaRPr>
          </a:p>
        </p:txBody>
      </p:sp>
      <p:pic>
        <p:nvPicPr>
          <p:cNvPr id="8" name="Picture 7">
            <a:extLst>
              <a:ext uri="{FF2B5EF4-FFF2-40B4-BE49-F238E27FC236}">
                <a16:creationId xmlns:a16="http://schemas.microsoft.com/office/drawing/2014/main" id="{D6D410C1-1F7C-1840-A40D-00D2E811EBEC}"/>
              </a:ext>
            </a:extLst>
          </p:cNvPr>
          <p:cNvPicPr>
            <a:picLocks noChangeAspect="1"/>
          </p:cNvPicPr>
          <p:nvPr/>
        </p:nvPicPr>
        <p:blipFill>
          <a:blip r:embed="rId3"/>
          <a:stretch>
            <a:fillRect/>
          </a:stretch>
        </p:blipFill>
        <p:spPr>
          <a:xfrm>
            <a:off x="1843024" y="3244314"/>
            <a:ext cx="8509000" cy="3492500"/>
          </a:xfrm>
          <a:prstGeom prst="rect">
            <a:avLst/>
          </a:prstGeom>
        </p:spPr>
      </p:pic>
    </p:spTree>
    <p:extLst>
      <p:ext uri="{BB962C8B-B14F-4D97-AF65-F5344CB8AC3E}">
        <p14:creationId xmlns:p14="http://schemas.microsoft.com/office/powerpoint/2010/main" val="4252682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5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86DCCBFD-44EA-AE47-8C84-292CBCD8F0EC}"/>
              </a:ext>
            </a:extLst>
          </p:cNvPr>
          <p:cNvSpPr>
            <a:spLocks noGrp="1"/>
          </p:cNvSpPr>
          <p:nvPr>
            <p:ph type="title"/>
          </p:nvPr>
        </p:nvSpPr>
        <p:spPr>
          <a:xfrm>
            <a:off x="808919" y="571099"/>
            <a:ext cx="4953000" cy="1549667"/>
          </a:xfrm>
        </p:spPr>
        <p:txBody>
          <a:bodyPr>
            <a:normAutofit/>
          </a:bodyPr>
          <a:lstStyle/>
          <a:p>
            <a:pPr algn="ctr"/>
            <a:r>
              <a:rPr lang="en-US" dirty="0">
                <a:solidFill>
                  <a:srgbClr val="FFFFFF"/>
                </a:solidFill>
              </a:rPr>
              <a:t>Violin</a:t>
            </a:r>
            <a:endParaRPr lang="en-IL" dirty="0">
              <a:solidFill>
                <a:srgbClr val="FFFFFF"/>
              </a:solidFill>
            </a:endParaRPr>
          </a:p>
        </p:txBody>
      </p:sp>
      <p:sp>
        <p:nvSpPr>
          <p:cNvPr id="3" name="Content Placeholder 2">
            <a:extLst>
              <a:ext uri="{FF2B5EF4-FFF2-40B4-BE49-F238E27FC236}">
                <a16:creationId xmlns:a16="http://schemas.microsoft.com/office/drawing/2014/main" id="{EE48AC4D-524E-CD41-9E39-73878BB693D0}"/>
              </a:ext>
            </a:extLst>
          </p:cNvPr>
          <p:cNvSpPr>
            <a:spLocks noGrp="1"/>
          </p:cNvSpPr>
          <p:nvPr>
            <p:ph idx="1"/>
          </p:nvPr>
        </p:nvSpPr>
        <p:spPr>
          <a:xfrm>
            <a:off x="843255" y="2321703"/>
            <a:ext cx="4952681" cy="3460964"/>
          </a:xfrm>
        </p:spPr>
        <p:txBody>
          <a:bodyPr anchor="ctr">
            <a:normAutofit/>
          </a:bodyPr>
          <a:lstStyle/>
          <a:p>
            <a:r>
              <a:rPr lang="en-US" sz="1600" dirty="0">
                <a:solidFill>
                  <a:srgbClr val="FFFFFF"/>
                </a:solidFill>
              </a:rPr>
              <a:t>Display relation between Republican / Democrat states in Murder crimes.</a:t>
            </a:r>
          </a:p>
          <a:p>
            <a:r>
              <a:rPr lang="en-US" sz="1600" dirty="0">
                <a:solidFill>
                  <a:srgbClr val="FFFFFF"/>
                </a:solidFill>
              </a:rPr>
              <a:t>Most of the murder cases are concentrated around the median of the violin figures (White Dot).</a:t>
            </a:r>
          </a:p>
          <a:p>
            <a:r>
              <a:rPr lang="en-US" sz="1600" dirty="0">
                <a:solidFill>
                  <a:srgbClr val="FFFFFF"/>
                </a:solidFill>
              </a:rPr>
              <a:t>We can see that the shape of the Republican violin differs a bit from the Democrat due to the fact there are more cases in the Republican states as opposed to Democrat.</a:t>
            </a:r>
          </a:p>
          <a:p>
            <a:r>
              <a:rPr lang="en-US" sz="1600" dirty="0">
                <a:solidFill>
                  <a:srgbClr val="FFFFFF"/>
                </a:solidFill>
              </a:rPr>
              <a:t>We can also see the top of the Democrat violin is higher due a outlier.</a:t>
            </a:r>
            <a:endParaRPr lang="en-IL" sz="1600" dirty="0">
              <a:solidFill>
                <a:srgbClr val="FFFFFF"/>
              </a:solidFill>
            </a:endParaRPr>
          </a:p>
        </p:txBody>
      </p:sp>
      <p:grpSp>
        <p:nvGrpSpPr>
          <p:cNvPr id="15" name="Group 14">
            <a:extLst>
              <a:ext uri="{FF2B5EF4-FFF2-40B4-BE49-F238E27FC236}">
                <a16:creationId xmlns:a16="http://schemas.microsoft.com/office/drawing/2014/main" id="{6DA3B144-1074-4EB3-8741-160D2211B9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94385" y="41921"/>
            <a:ext cx="3997615" cy="6816079"/>
            <a:chOff x="8059620" y="41922"/>
            <a:chExt cx="3997615" cy="6816077"/>
          </a:xfrm>
        </p:grpSpPr>
        <p:pic>
          <p:nvPicPr>
            <p:cNvPr id="16" name="Picture 15">
              <a:extLst>
                <a:ext uri="{FF2B5EF4-FFF2-40B4-BE49-F238E27FC236}">
                  <a16:creationId xmlns:a16="http://schemas.microsoft.com/office/drawing/2014/main" id="{28BB9A36-C57B-45F3-BF80-89A7707B040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alphaModFix amt="10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17" name="Picture 16">
              <a:extLst>
                <a:ext uri="{FF2B5EF4-FFF2-40B4-BE49-F238E27FC236}">
                  <a16:creationId xmlns:a16="http://schemas.microsoft.com/office/drawing/2014/main" id="{0BCBB483-EE40-4AA6-925A-5AE654585D5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alphaModFix amt="16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6" name="Picture 5">
            <a:extLst>
              <a:ext uri="{FF2B5EF4-FFF2-40B4-BE49-F238E27FC236}">
                <a16:creationId xmlns:a16="http://schemas.microsoft.com/office/drawing/2014/main" id="{31A6A0EE-FB85-6A45-B3F1-335CC2CB3461}"/>
              </a:ext>
            </a:extLst>
          </p:cNvPr>
          <p:cNvPicPr>
            <a:picLocks noChangeAspect="1"/>
          </p:cNvPicPr>
          <p:nvPr/>
        </p:nvPicPr>
        <p:blipFill>
          <a:blip r:embed="rId3"/>
          <a:stretch>
            <a:fillRect/>
          </a:stretch>
        </p:blipFill>
        <p:spPr>
          <a:xfrm>
            <a:off x="6858001" y="1070078"/>
            <a:ext cx="4724400" cy="4712589"/>
          </a:xfrm>
          <a:prstGeom prst="rect">
            <a:avLst/>
          </a:prstGeom>
        </p:spPr>
      </p:pic>
    </p:spTree>
    <p:extLst>
      <p:ext uri="{BB962C8B-B14F-4D97-AF65-F5344CB8AC3E}">
        <p14:creationId xmlns:p14="http://schemas.microsoft.com/office/powerpoint/2010/main" val="39014575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6" name="Picture 2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8" name="Rectangle 27">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 name="Rectangle 29">
            <a:extLst>
              <a:ext uri="{FF2B5EF4-FFF2-40B4-BE49-F238E27FC236}">
                <a16:creationId xmlns:a16="http://schemas.microsoft.com/office/drawing/2014/main" id="{BF991FCB-5132-414C-B377-526F5612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descr="Abstract background of data">
            <a:extLst>
              <a:ext uri="{FF2B5EF4-FFF2-40B4-BE49-F238E27FC236}">
                <a16:creationId xmlns:a16="http://schemas.microsoft.com/office/drawing/2014/main" id="{B89DA845-5616-4B08-9258-F2FD152AADF0}"/>
              </a:ext>
            </a:extLst>
          </p:cNvPr>
          <p:cNvPicPr>
            <a:picLocks noChangeAspect="1"/>
          </p:cNvPicPr>
          <p:nvPr/>
        </p:nvPicPr>
        <p:blipFill rotWithShape="1">
          <a:blip r:embed="rId3">
            <a:alphaModFix/>
          </a:blip>
          <a:srcRect/>
          <a:stretch/>
        </p:blipFill>
        <p:spPr>
          <a:xfrm>
            <a:off x="121940" y="10"/>
            <a:ext cx="12191980" cy="6857990"/>
          </a:xfrm>
          <a:prstGeom prst="rect">
            <a:avLst/>
          </a:prstGeom>
        </p:spPr>
      </p:pic>
      <p:sp>
        <p:nvSpPr>
          <p:cNvPr id="32" name="Rectangle 31">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rgbClr val="000000">
                  <a:alpha val="0"/>
                </a:srgbClr>
              </a:gs>
              <a:gs pos="0">
                <a:schemeClr val="tx1"/>
              </a:gs>
              <a:gs pos="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E7DB5C-46CD-AE48-8167-C7E337E86861}"/>
              </a:ext>
            </a:extLst>
          </p:cNvPr>
          <p:cNvSpPr>
            <a:spLocks noGrp="1"/>
          </p:cNvSpPr>
          <p:nvPr>
            <p:ph type="title"/>
          </p:nvPr>
        </p:nvSpPr>
        <p:spPr>
          <a:xfrm>
            <a:off x="1005654" y="565846"/>
            <a:ext cx="5974286" cy="3755144"/>
          </a:xfrm>
        </p:spPr>
        <p:txBody>
          <a:bodyPr vert="horz" lIns="91440" tIns="45720" rIns="91440" bIns="45720" rtlCol="0" anchor="b">
            <a:normAutofit/>
          </a:bodyPr>
          <a:lstStyle/>
          <a:p>
            <a:r>
              <a:rPr lang="en-US" sz="6000" dirty="0">
                <a:solidFill>
                  <a:srgbClr val="FFFFFF"/>
                </a:solidFill>
              </a:rPr>
              <a:t>Machine learning</a:t>
            </a:r>
            <a:br>
              <a:rPr lang="en-US" dirty="0">
                <a:solidFill>
                  <a:srgbClr val="FFFFFF"/>
                </a:solidFill>
              </a:rPr>
            </a:br>
            <a:br>
              <a:rPr lang="en-US" dirty="0">
                <a:solidFill>
                  <a:srgbClr val="FFFFFF"/>
                </a:solidFill>
              </a:rPr>
            </a:br>
            <a:r>
              <a:rPr lang="en-US" dirty="0">
                <a:solidFill>
                  <a:srgbClr val="FFFFFF"/>
                </a:solidFill>
              </a:rPr>
              <a:t>-Linear regression</a:t>
            </a:r>
            <a:br>
              <a:rPr lang="en-US" dirty="0">
                <a:solidFill>
                  <a:srgbClr val="FFFFFF"/>
                </a:solidFill>
              </a:rPr>
            </a:br>
            <a:r>
              <a:rPr lang="en-US" dirty="0">
                <a:solidFill>
                  <a:srgbClr val="FFFFFF"/>
                </a:solidFill>
              </a:rPr>
              <a:t>-Ridge model</a:t>
            </a:r>
          </a:p>
        </p:txBody>
      </p:sp>
    </p:spTree>
    <p:extLst>
      <p:ext uri="{BB962C8B-B14F-4D97-AF65-F5344CB8AC3E}">
        <p14:creationId xmlns:p14="http://schemas.microsoft.com/office/powerpoint/2010/main" val="2897755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5"/>
                                        </p:tgtEl>
                                        <p:attrNameLst>
                                          <p:attrName>style.visibility</p:attrName>
                                        </p:attrNameLst>
                                      </p:cBhvr>
                                      <p:to>
                                        <p:strVal val="visible"/>
                                      </p:to>
                                    </p:set>
                                    <p:animEffect transition="in" filter="fade">
                                      <p:cBhvr>
                                        <p:cTn id="10" dur="700"/>
                                        <p:tgtEl>
                                          <p:spTgt spid="5"/>
                                        </p:tgtEl>
                                      </p:cBhvr>
                                    </p:animEffect>
                                  </p:childTnLst>
                                </p:cTn>
                              </p:par>
                              <p:par>
                                <p:cTn id="11" presetID="10" presetClass="entr" presetSubtype="0" fill="hold" nodeType="withEffect">
                                  <p:stCondLst>
                                    <p:cond delay="0"/>
                                  </p:stCondLst>
                                  <p:iterate>
                                    <p:tmPct val="10000"/>
                                  </p:iterate>
                                  <p:childTnLst>
                                    <p:set>
                                      <p:cBhvr>
                                        <p:cTn id="12" dur="1" fill="hold">
                                          <p:stCondLst>
                                            <p:cond delay="0"/>
                                          </p:stCondLst>
                                        </p:cTn>
                                        <p:tgtEl>
                                          <p:spTgt spid="26"/>
                                        </p:tgtEl>
                                        <p:attrNameLst>
                                          <p:attrName>style.visibility</p:attrName>
                                        </p:attrNameLst>
                                      </p:cBhvr>
                                      <p:to>
                                        <p:strVal val="visible"/>
                                      </p:to>
                                    </p:set>
                                    <p:animEffect transition="in" filter="fade">
                                      <p:cBhvr>
                                        <p:cTn id="13" dur="7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5" name="Group 14">
            <a:extLst>
              <a:ext uri="{FF2B5EF4-FFF2-40B4-BE49-F238E27FC236}">
                <a16:creationId xmlns:a16="http://schemas.microsoft.com/office/drawing/2014/main" id="{5DA2FDC6-76EF-45F5-BEA1-F6AC2CB203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6" name="Picture 15">
              <a:extLst>
                <a:ext uri="{FF2B5EF4-FFF2-40B4-BE49-F238E27FC236}">
                  <a16:creationId xmlns:a16="http://schemas.microsoft.com/office/drawing/2014/main" id="{646C6A3C-F90A-4286-9D21-3A5D24A2E8E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7" name="Picture 16">
              <a:extLst>
                <a:ext uri="{FF2B5EF4-FFF2-40B4-BE49-F238E27FC236}">
                  <a16:creationId xmlns:a16="http://schemas.microsoft.com/office/drawing/2014/main" id="{8FFA9242-4877-402C-AF73-8F61DC2C8DA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DED4431C-F13A-E941-B8B3-7B757095BEBB}"/>
              </a:ext>
            </a:extLst>
          </p:cNvPr>
          <p:cNvSpPr>
            <a:spLocks noGrp="1"/>
          </p:cNvSpPr>
          <p:nvPr>
            <p:ph type="title"/>
          </p:nvPr>
        </p:nvSpPr>
        <p:spPr>
          <a:xfrm>
            <a:off x="838200" y="381000"/>
            <a:ext cx="5181600" cy="1021080"/>
          </a:xfrm>
        </p:spPr>
        <p:txBody>
          <a:bodyPr>
            <a:normAutofit/>
          </a:bodyPr>
          <a:lstStyle/>
          <a:p>
            <a:r>
              <a:rPr lang="en-IL" dirty="0">
                <a:solidFill>
                  <a:srgbClr val="FFFFFF"/>
                </a:solidFill>
              </a:rPr>
              <a:t>Linear regression</a:t>
            </a:r>
          </a:p>
        </p:txBody>
      </p:sp>
      <p:sp>
        <p:nvSpPr>
          <p:cNvPr id="3" name="Content Placeholder 2">
            <a:extLst>
              <a:ext uri="{FF2B5EF4-FFF2-40B4-BE49-F238E27FC236}">
                <a16:creationId xmlns:a16="http://schemas.microsoft.com/office/drawing/2014/main" id="{87FFB578-813B-4542-83CE-35C4EB6FCF33}"/>
              </a:ext>
            </a:extLst>
          </p:cNvPr>
          <p:cNvSpPr>
            <a:spLocks noGrp="1"/>
          </p:cNvSpPr>
          <p:nvPr>
            <p:ph idx="1"/>
          </p:nvPr>
        </p:nvSpPr>
        <p:spPr>
          <a:xfrm>
            <a:off x="635644" y="1458106"/>
            <a:ext cx="9762305" cy="2743200"/>
          </a:xfrm>
        </p:spPr>
        <p:txBody>
          <a:bodyPr anchor="ctr">
            <a:normAutofit/>
          </a:bodyPr>
          <a:lstStyle/>
          <a:p>
            <a:r>
              <a:rPr lang="en-US" sz="1800" dirty="0">
                <a:solidFill>
                  <a:srgbClr val="FFFFFF"/>
                </a:solidFill>
              </a:rPr>
              <a:t>W</a:t>
            </a:r>
            <a:r>
              <a:rPr lang="en-IL" sz="1800" dirty="0">
                <a:solidFill>
                  <a:srgbClr val="FFFFFF"/>
                </a:solidFill>
              </a:rPr>
              <a:t>e tried to build a few linear models for certain crimes:  Assault, Vehicle theft and  Property crime.</a:t>
            </a:r>
          </a:p>
          <a:p>
            <a:r>
              <a:rPr lang="en-US" sz="1800" dirty="0">
                <a:solidFill>
                  <a:srgbClr val="FFFFFF"/>
                </a:solidFill>
              </a:rPr>
              <a:t>Our data was from years 2010-2019.</a:t>
            </a:r>
          </a:p>
          <a:p>
            <a:r>
              <a:rPr lang="en-US" sz="1800" dirty="0">
                <a:solidFill>
                  <a:srgbClr val="FFFFFF"/>
                </a:solidFill>
              </a:rPr>
              <a:t>We build the model on 2010-2018, and predicted 2019 (deviation mean = ~2%)</a:t>
            </a:r>
            <a:endParaRPr lang="en-IL" sz="1800" dirty="0">
              <a:solidFill>
                <a:srgbClr val="FFFFFF"/>
              </a:solidFill>
            </a:endParaRPr>
          </a:p>
          <a:p>
            <a:r>
              <a:rPr lang="en-US" sz="1800" dirty="0">
                <a:solidFill>
                  <a:srgbClr val="FFFFFF"/>
                </a:solidFill>
              </a:rPr>
              <a:t>S</a:t>
            </a:r>
            <a:r>
              <a:rPr lang="en-IL" sz="1800" dirty="0">
                <a:solidFill>
                  <a:srgbClr val="FFFFFF"/>
                </a:solidFill>
              </a:rPr>
              <a:t>ome were good and some were worse.</a:t>
            </a:r>
          </a:p>
          <a:p>
            <a:r>
              <a:rPr lang="en-US" sz="1800" dirty="0">
                <a:solidFill>
                  <a:srgbClr val="FFFFFF"/>
                </a:solidFill>
              </a:rPr>
              <a:t>I</a:t>
            </a:r>
            <a:r>
              <a:rPr lang="en-IL" sz="1800" dirty="0">
                <a:solidFill>
                  <a:srgbClr val="FFFFFF"/>
                </a:solidFill>
              </a:rPr>
              <a:t>n the pictures below we evaluate R^2: 0.98.</a:t>
            </a:r>
          </a:p>
          <a:p>
            <a:endParaRPr lang="en-IL" sz="1800" dirty="0">
              <a:solidFill>
                <a:srgbClr val="FFFFFF"/>
              </a:solidFill>
            </a:endParaRPr>
          </a:p>
        </p:txBody>
      </p:sp>
      <p:pic>
        <p:nvPicPr>
          <p:cNvPr id="5" name="Picture 4">
            <a:extLst>
              <a:ext uri="{FF2B5EF4-FFF2-40B4-BE49-F238E27FC236}">
                <a16:creationId xmlns:a16="http://schemas.microsoft.com/office/drawing/2014/main" id="{D42213A3-98F3-ED49-B90F-966DE11BE1C4}"/>
              </a:ext>
            </a:extLst>
          </p:cNvPr>
          <p:cNvPicPr>
            <a:picLocks noChangeAspect="1"/>
          </p:cNvPicPr>
          <p:nvPr/>
        </p:nvPicPr>
        <p:blipFill>
          <a:blip r:embed="rId4"/>
          <a:stretch>
            <a:fillRect/>
          </a:stretch>
        </p:blipFill>
        <p:spPr>
          <a:xfrm>
            <a:off x="4194868" y="4043974"/>
            <a:ext cx="3503568" cy="1795578"/>
          </a:xfrm>
          <a:prstGeom prst="rect">
            <a:avLst/>
          </a:prstGeom>
        </p:spPr>
      </p:pic>
      <p:pic>
        <p:nvPicPr>
          <p:cNvPr id="6" name="Picture 5">
            <a:extLst>
              <a:ext uri="{FF2B5EF4-FFF2-40B4-BE49-F238E27FC236}">
                <a16:creationId xmlns:a16="http://schemas.microsoft.com/office/drawing/2014/main" id="{BEE157B3-FCB1-8C4D-874A-B4CFA62841C0}"/>
              </a:ext>
            </a:extLst>
          </p:cNvPr>
          <p:cNvPicPr>
            <a:picLocks noChangeAspect="1"/>
          </p:cNvPicPr>
          <p:nvPr/>
        </p:nvPicPr>
        <p:blipFill>
          <a:blip r:embed="rId5"/>
          <a:stretch>
            <a:fillRect/>
          </a:stretch>
        </p:blipFill>
        <p:spPr>
          <a:xfrm>
            <a:off x="371422" y="4050216"/>
            <a:ext cx="3534616" cy="1723125"/>
          </a:xfrm>
          <a:prstGeom prst="rect">
            <a:avLst/>
          </a:prstGeom>
        </p:spPr>
      </p:pic>
      <p:pic>
        <p:nvPicPr>
          <p:cNvPr id="4" name="Picture 3">
            <a:extLst>
              <a:ext uri="{FF2B5EF4-FFF2-40B4-BE49-F238E27FC236}">
                <a16:creationId xmlns:a16="http://schemas.microsoft.com/office/drawing/2014/main" id="{94FF0689-4764-EF43-A98B-2E7E9D74E2A7}"/>
              </a:ext>
            </a:extLst>
          </p:cNvPr>
          <p:cNvPicPr>
            <a:picLocks noChangeAspect="1"/>
          </p:cNvPicPr>
          <p:nvPr/>
        </p:nvPicPr>
        <p:blipFill>
          <a:blip r:embed="rId6"/>
          <a:stretch>
            <a:fillRect/>
          </a:stretch>
        </p:blipFill>
        <p:spPr>
          <a:xfrm>
            <a:off x="8034700" y="4034978"/>
            <a:ext cx="3504484" cy="1813570"/>
          </a:xfrm>
          <a:prstGeom prst="rect">
            <a:avLst/>
          </a:prstGeom>
        </p:spPr>
      </p:pic>
    </p:spTree>
    <p:extLst>
      <p:ext uri="{BB962C8B-B14F-4D97-AF65-F5344CB8AC3E}">
        <p14:creationId xmlns:p14="http://schemas.microsoft.com/office/powerpoint/2010/main" val="21308935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3" name="Rectangle 12">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descr="Phoroptor">
            <a:extLst>
              <a:ext uri="{FF2B5EF4-FFF2-40B4-BE49-F238E27FC236}">
                <a16:creationId xmlns:a16="http://schemas.microsoft.com/office/drawing/2014/main" id="{EAD3E9F5-9186-4795-BBC8-36D929ED5949}"/>
              </a:ext>
            </a:extLst>
          </p:cNvPr>
          <p:cNvPicPr>
            <a:picLocks noChangeAspect="1"/>
          </p:cNvPicPr>
          <p:nvPr/>
        </p:nvPicPr>
        <p:blipFill rotWithShape="1">
          <a:blip r:embed="rId3">
            <a:alphaModFix amt="60000"/>
          </a:blip>
          <a:srcRect t="15747"/>
          <a:stretch/>
        </p:blipFill>
        <p:spPr>
          <a:xfrm>
            <a:off x="-5492" y="0"/>
            <a:ext cx="12194444" cy="6858000"/>
          </a:xfrm>
          <a:prstGeom prst="rect">
            <a:avLst/>
          </a:prstGeom>
        </p:spPr>
      </p:pic>
      <p:sp>
        <p:nvSpPr>
          <p:cNvPr id="2" name="Title 1">
            <a:extLst>
              <a:ext uri="{FF2B5EF4-FFF2-40B4-BE49-F238E27FC236}">
                <a16:creationId xmlns:a16="http://schemas.microsoft.com/office/drawing/2014/main" id="{DDB66BBA-0423-F44C-A1C0-24D702CECB66}"/>
              </a:ext>
            </a:extLst>
          </p:cNvPr>
          <p:cNvSpPr>
            <a:spLocks noGrp="1"/>
          </p:cNvSpPr>
          <p:nvPr>
            <p:ph type="title"/>
          </p:nvPr>
        </p:nvSpPr>
        <p:spPr>
          <a:xfrm>
            <a:off x="838200" y="740211"/>
            <a:ext cx="7530685" cy="3163864"/>
          </a:xfrm>
        </p:spPr>
        <p:txBody>
          <a:bodyPr vert="horz" lIns="91440" tIns="45720" rIns="91440" bIns="45720" rtlCol="0" anchor="b">
            <a:normAutofit/>
          </a:bodyPr>
          <a:lstStyle/>
          <a:p>
            <a:r>
              <a:rPr lang="en-US" sz="8000" dirty="0">
                <a:solidFill>
                  <a:srgbClr val="FFFFFF"/>
                </a:solidFill>
              </a:rPr>
              <a:t>The vision</a:t>
            </a:r>
          </a:p>
        </p:txBody>
      </p:sp>
    </p:spTree>
    <p:extLst>
      <p:ext uri="{BB962C8B-B14F-4D97-AF65-F5344CB8AC3E}">
        <p14:creationId xmlns:p14="http://schemas.microsoft.com/office/powerpoint/2010/main" val="4285211717"/>
      </p:ext>
    </p:extLst>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6.25E-7 0 L -0.24935 -0.02731 " pathEditMode="relative" rAng="0" ptsTypes="AA">
                                      <p:cBhvr>
                                        <p:cTn id="6" dur="30000" fill="hold"/>
                                        <p:tgtEl>
                                          <p:spTgt spid="5"/>
                                        </p:tgtEl>
                                        <p:attrNameLst>
                                          <p:attrName>ppt_x</p:attrName>
                                          <p:attrName>ppt_y</p:attrName>
                                        </p:attrNameLst>
                                      </p:cBhvr>
                                      <p:rCtr x="-12474" y="-1366"/>
                                    </p:animMotion>
                                  </p:childTnLst>
                                </p:cTn>
                              </p:par>
                              <p:par>
                                <p:cTn id="7" presetID="6" presetClass="emph" presetSubtype="0" accel="50000" decel="50000" fill="hold" nodeType="withEffect">
                                  <p:stCondLst>
                                    <p:cond delay="0"/>
                                  </p:stCondLst>
                                  <p:childTnLst>
                                    <p:animScale>
                                      <p:cBhvr>
                                        <p:cTn id="8" dur="30000" fill="hold"/>
                                        <p:tgtEl>
                                          <p:spTgt spid="5"/>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24935 -0.02731 L 6.25E-7 0 " pathEditMode="relative" rAng="0" ptsTypes="AA">
                                      <p:cBhvr>
                                        <p:cTn id="11" dur="30000" fill="hold"/>
                                        <p:tgtEl>
                                          <p:spTgt spid="5"/>
                                        </p:tgtEl>
                                        <p:attrNameLst>
                                          <p:attrName>ppt_x</p:attrName>
                                          <p:attrName>ppt_y</p:attrName>
                                        </p:attrNameLst>
                                      </p:cBhvr>
                                      <p:rCtr x="12461" y="1366"/>
                                    </p:animMotion>
                                  </p:childTnLst>
                                </p:cTn>
                              </p:par>
                              <p:par>
                                <p:cTn id="12" presetID="6" presetClass="emph" presetSubtype="0" accel="50000" decel="50000" fill="hold" nodeType="withEffect">
                                  <p:stCondLst>
                                    <p:cond delay="5000"/>
                                  </p:stCondLst>
                                  <p:childTnLst>
                                    <p:animScale>
                                      <p:cBhvr>
                                        <p:cTn id="13" dur="30000" fill="hold"/>
                                        <p:tgtEl>
                                          <p:spTgt spid="5"/>
                                        </p:tgtEl>
                                      </p:cBhvr>
                                      <p:by x="150000" y="150000"/>
                                      <p:to x="100000" y="100000"/>
                                    </p:animScale>
                                  </p:childTnLst>
                                </p:cTn>
                              </p:par>
                            </p:childTnLst>
                          </p:cTn>
                        </p:par>
                        <p:par>
                          <p:cTn id="14" fill="hold">
                            <p:stCondLst>
                              <p:cond delay="65000"/>
                            </p:stCondLst>
                            <p:childTnLst>
                              <p:par>
                                <p:cTn id="15" presetID="0" presetClass="path" presetSubtype="0" accel="50000" decel="50000" fill="hold" nodeType="afterEffect">
                                  <p:stCondLst>
                                    <p:cond delay="0"/>
                                  </p:stCondLst>
                                  <p:childTnLst>
                                    <p:animMotion origin="layout" path="M 6.25E-7 0 L 6.25E-7 0.00023 " pathEditMode="relative" rAng="0" ptsTypes="AA">
                                      <p:cBhvr>
                                        <p:cTn id="16" dur="5000" fill="hold"/>
                                        <p:tgtEl>
                                          <p:spTgt spid="5"/>
                                        </p:tgtEl>
                                        <p:attrNameLst>
                                          <p:attrName>ppt_x</p:attrName>
                                          <p:attrName>ppt_y</p:attrName>
                                        </p:attrNameLst>
                                      </p:cBhvr>
                                      <p:rCtr x="0" y="0"/>
                                    </p:animMotion>
                                  </p:childTnLst>
                                </p:cTn>
                              </p:par>
                            </p:childTnLst>
                          </p:cTn>
                        </p:par>
                      </p:childTnLst>
                    </p:cTn>
                  </p:par>
                </p:childTnLst>
              </p:cTn>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6" name="Picture 2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8" name="Rectangle 27">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 name="Rectangle 29">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9" name="Content Placeholder 18" descr="Diagram&#10;&#10;Description automatically generated">
            <a:extLst>
              <a:ext uri="{FF2B5EF4-FFF2-40B4-BE49-F238E27FC236}">
                <a16:creationId xmlns:a16="http://schemas.microsoft.com/office/drawing/2014/main" id="{C4FB948F-C4DA-004D-8722-3305E09A9BC5}"/>
              </a:ext>
            </a:extLst>
          </p:cNvPr>
          <p:cNvPicPr>
            <a:picLocks noGrp="1" noChangeAspect="1"/>
          </p:cNvPicPr>
          <p:nvPr>
            <p:ph idx="1"/>
          </p:nvPr>
        </p:nvPicPr>
        <p:blipFill rotWithShape="1">
          <a:blip r:embed="rId3">
            <a:alphaModFix/>
          </a:blip>
          <a:srcRect r="15538" b="-1"/>
          <a:stretch/>
        </p:blipFill>
        <p:spPr>
          <a:xfrm>
            <a:off x="20" y="10"/>
            <a:ext cx="12191980" cy="6856614"/>
          </a:xfrm>
          <a:prstGeom prst="rect">
            <a:avLst/>
          </a:prstGeom>
        </p:spPr>
      </p:pic>
      <p:pic>
        <p:nvPicPr>
          <p:cNvPr id="25" name="Picture 24" descr="Text&#10;&#10;Description automatically generated">
            <a:extLst>
              <a:ext uri="{FF2B5EF4-FFF2-40B4-BE49-F238E27FC236}">
                <a16:creationId xmlns:a16="http://schemas.microsoft.com/office/drawing/2014/main" id="{A70C33E0-C44D-B14A-B733-3F84ADFF0E59}"/>
              </a:ext>
            </a:extLst>
          </p:cNvPr>
          <p:cNvPicPr>
            <a:picLocks noChangeAspect="1"/>
          </p:cNvPicPr>
          <p:nvPr/>
        </p:nvPicPr>
        <p:blipFill>
          <a:blip r:embed="rId4"/>
          <a:stretch>
            <a:fillRect/>
          </a:stretch>
        </p:blipFill>
        <p:spPr>
          <a:xfrm>
            <a:off x="6115050" y="2210932"/>
            <a:ext cx="2118989" cy="2290312"/>
          </a:xfrm>
          <a:prstGeom prst="rect">
            <a:avLst/>
          </a:prstGeom>
        </p:spPr>
      </p:pic>
      <p:pic>
        <p:nvPicPr>
          <p:cNvPr id="31" name="Picture 30" descr="Chart, scatter chart&#10;&#10;Description automatically generated">
            <a:extLst>
              <a:ext uri="{FF2B5EF4-FFF2-40B4-BE49-F238E27FC236}">
                <a16:creationId xmlns:a16="http://schemas.microsoft.com/office/drawing/2014/main" id="{6251EA01-1753-7048-B23F-9B9CFC9EF9EB}"/>
              </a:ext>
            </a:extLst>
          </p:cNvPr>
          <p:cNvPicPr>
            <a:picLocks noChangeAspect="1"/>
          </p:cNvPicPr>
          <p:nvPr/>
        </p:nvPicPr>
        <p:blipFill>
          <a:blip r:embed="rId5"/>
          <a:stretch>
            <a:fillRect/>
          </a:stretch>
        </p:blipFill>
        <p:spPr>
          <a:xfrm>
            <a:off x="10653389" y="1068134"/>
            <a:ext cx="1371600" cy="4356100"/>
          </a:xfrm>
          <a:prstGeom prst="rect">
            <a:avLst/>
          </a:prstGeom>
        </p:spPr>
      </p:pic>
      <p:cxnSp>
        <p:nvCxnSpPr>
          <p:cNvPr id="3" name="Connector: Elbow 2">
            <a:extLst>
              <a:ext uri="{FF2B5EF4-FFF2-40B4-BE49-F238E27FC236}">
                <a16:creationId xmlns:a16="http://schemas.microsoft.com/office/drawing/2014/main" id="{7747D1FD-F5AA-42F1-8EAB-EF40DAE1D411}"/>
              </a:ext>
            </a:extLst>
          </p:cNvPr>
          <p:cNvCxnSpPr>
            <a:cxnSpLocks/>
          </p:cNvCxnSpPr>
          <p:nvPr/>
        </p:nvCxnSpPr>
        <p:spPr>
          <a:xfrm rot="5400000" flipH="1" flipV="1">
            <a:off x="5455302" y="4850787"/>
            <a:ext cx="1074420" cy="37533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3810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4" name="Picture 33">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36" name="Rectangle 35">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8" name="Rectangle 37">
            <a:extLst>
              <a:ext uri="{FF2B5EF4-FFF2-40B4-BE49-F238E27FC236}">
                <a16:creationId xmlns:a16="http://schemas.microsoft.com/office/drawing/2014/main" id="{34F8020C-60BB-4357-8207-13221A99A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0" name="Rectangle 39">
            <a:extLst>
              <a:ext uri="{FF2B5EF4-FFF2-40B4-BE49-F238E27FC236}">
                <a16:creationId xmlns:a16="http://schemas.microsoft.com/office/drawing/2014/main" id="{20FB2548-F441-491F-B89E-C8122CA415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276"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92BFCFE-FD78-4EDF-BEFE-CC444DC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4" name="Group 43">
            <a:extLst>
              <a:ext uri="{FF2B5EF4-FFF2-40B4-BE49-F238E27FC236}">
                <a16:creationId xmlns:a16="http://schemas.microsoft.com/office/drawing/2014/main" id="{F88A4BBD-D838-4074-87A2-A924525800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5236971" cy="6858000"/>
            <a:chOff x="20829" y="1"/>
            <a:chExt cx="5236971" cy="6857999"/>
          </a:xfrm>
        </p:grpSpPr>
        <p:pic>
          <p:nvPicPr>
            <p:cNvPr id="45" name="Picture 44">
              <a:extLst>
                <a:ext uri="{FF2B5EF4-FFF2-40B4-BE49-F238E27FC236}">
                  <a16:creationId xmlns:a16="http://schemas.microsoft.com/office/drawing/2014/main" id="{538A046B-CDF0-4C13-A5DF-209D5B865B1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46" name="Picture 45">
              <a:extLst>
                <a:ext uri="{FF2B5EF4-FFF2-40B4-BE49-F238E27FC236}">
                  <a16:creationId xmlns:a16="http://schemas.microsoft.com/office/drawing/2014/main" id="{B7C60656-56B0-4CF3-958D-AB9C245867C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pic>
        <p:nvPicPr>
          <p:cNvPr id="9" name="Content Placeholder 8" descr="Diagram&#10;&#10;Description automatically generated with low confidence">
            <a:extLst>
              <a:ext uri="{FF2B5EF4-FFF2-40B4-BE49-F238E27FC236}">
                <a16:creationId xmlns:a16="http://schemas.microsoft.com/office/drawing/2014/main" id="{B3D092FB-B1D7-2C47-A0EF-CAE6E218A5BE}"/>
              </a:ext>
            </a:extLst>
          </p:cNvPr>
          <p:cNvPicPr>
            <a:picLocks noGrp="1" noChangeAspect="1"/>
          </p:cNvPicPr>
          <p:nvPr>
            <p:ph idx="1"/>
          </p:nvPr>
        </p:nvPicPr>
        <p:blipFill rotWithShape="1">
          <a:blip r:embed="rId4"/>
          <a:srcRect b="13326"/>
          <a:stretch/>
        </p:blipFill>
        <p:spPr>
          <a:xfrm>
            <a:off x="656844" y="739140"/>
            <a:ext cx="10820400" cy="5486400"/>
          </a:xfrm>
          <a:prstGeom prst="rect">
            <a:avLst/>
          </a:prstGeom>
        </p:spPr>
      </p:pic>
      <p:sp>
        <p:nvSpPr>
          <p:cNvPr id="2" name="AutoShape 2">
            <a:extLst>
              <a:ext uri="{FF2B5EF4-FFF2-40B4-BE49-F238E27FC236}">
                <a16:creationId xmlns:a16="http://schemas.microsoft.com/office/drawing/2014/main" id="{6EDAD017-9F9D-4F8E-A293-7C8C2CA0AF58}"/>
              </a:ext>
            </a:extLst>
          </p:cNvPr>
          <p:cNvSpPr>
            <a:spLocks noChangeAspect="1" noChangeArrowheads="1"/>
          </p:cNvSpPr>
          <p:nvPr/>
        </p:nvSpPr>
        <p:spPr bwMode="auto">
          <a:xfrm>
            <a:off x="5890260" y="34823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3" name="AutoShape 4">
            <a:extLst>
              <a:ext uri="{FF2B5EF4-FFF2-40B4-BE49-F238E27FC236}">
                <a16:creationId xmlns:a16="http://schemas.microsoft.com/office/drawing/2014/main" id="{7AB90D1B-74A0-4419-9596-200419FF74A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pic>
        <p:nvPicPr>
          <p:cNvPr id="4" name="Picture 3">
            <a:extLst>
              <a:ext uri="{FF2B5EF4-FFF2-40B4-BE49-F238E27FC236}">
                <a16:creationId xmlns:a16="http://schemas.microsoft.com/office/drawing/2014/main" id="{48512160-097B-4A54-9599-D6E50756D965}"/>
              </a:ext>
            </a:extLst>
          </p:cNvPr>
          <p:cNvPicPr>
            <a:picLocks noChangeAspect="1"/>
          </p:cNvPicPr>
          <p:nvPr/>
        </p:nvPicPr>
        <p:blipFill>
          <a:blip r:embed="rId5"/>
          <a:stretch>
            <a:fillRect/>
          </a:stretch>
        </p:blipFill>
        <p:spPr>
          <a:xfrm>
            <a:off x="714756" y="3798866"/>
            <a:ext cx="1914144" cy="2366431"/>
          </a:xfrm>
          <a:prstGeom prst="rect">
            <a:avLst/>
          </a:prstGeom>
        </p:spPr>
      </p:pic>
      <p:cxnSp>
        <p:nvCxnSpPr>
          <p:cNvPr id="14" name="Connector: Elbow 13">
            <a:extLst>
              <a:ext uri="{FF2B5EF4-FFF2-40B4-BE49-F238E27FC236}">
                <a16:creationId xmlns:a16="http://schemas.microsoft.com/office/drawing/2014/main" id="{C87B8502-7031-4464-83A3-3BC6469956AC}"/>
              </a:ext>
            </a:extLst>
          </p:cNvPr>
          <p:cNvCxnSpPr/>
          <p:nvPr/>
        </p:nvCxnSpPr>
        <p:spPr>
          <a:xfrm rot="10800000">
            <a:off x="2628900" y="3855720"/>
            <a:ext cx="1866900" cy="8686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66763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6" name="Picture 2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8" name="Rectangle 27">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 name="Rectangle 29">
            <a:extLst>
              <a:ext uri="{FF2B5EF4-FFF2-40B4-BE49-F238E27FC236}">
                <a16:creationId xmlns:a16="http://schemas.microsoft.com/office/drawing/2014/main" id="{BF991FCB-5132-414C-B377-526F5612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descr="Magnifying glass showing decling performance">
            <a:extLst>
              <a:ext uri="{FF2B5EF4-FFF2-40B4-BE49-F238E27FC236}">
                <a16:creationId xmlns:a16="http://schemas.microsoft.com/office/drawing/2014/main" id="{C5E0A1CC-0892-4BA3-A35F-197A7F6EE56F}"/>
              </a:ext>
            </a:extLst>
          </p:cNvPr>
          <p:cNvPicPr>
            <a:picLocks noChangeAspect="1"/>
          </p:cNvPicPr>
          <p:nvPr/>
        </p:nvPicPr>
        <p:blipFill rotWithShape="1">
          <a:blip r:embed="rId3">
            <a:alphaModFix/>
          </a:blip>
          <a:srcRect t="1220" b="14511"/>
          <a:stretch/>
        </p:blipFill>
        <p:spPr>
          <a:xfrm>
            <a:off x="20" y="10"/>
            <a:ext cx="12191980" cy="6857990"/>
          </a:xfrm>
          <a:prstGeom prst="rect">
            <a:avLst/>
          </a:prstGeom>
        </p:spPr>
      </p:pic>
      <p:sp>
        <p:nvSpPr>
          <p:cNvPr id="32" name="Rectangle 31">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rgbClr val="000000">
                  <a:alpha val="0"/>
                </a:srgbClr>
              </a:gs>
              <a:gs pos="0">
                <a:schemeClr val="tx1"/>
              </a:gs>
              <a:gs pos="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13B4DA-906A-4D4A-96CB-FE1CA37BD4B0}"/>
              </a:ext>
            </a:extLst>
          </p:cNvPr>
          <p:cNvSpPr>
            <a:spLocks noGrp="1"/>
          </p:cNvSpPr>
          <p:nvPr>
            <p:ph type="title"/>
          </p:nvPr>
        </p:nvSpPr>
        <p:spPr>
          <a:xfrm>
            <a:off x="1005654" y="565846"/>
            <a:ext cx="4958128" cy="3755144"/>
          </a:xfrm>
        </p:spPr>
        <p:txBody>
          <a:bodyPr vert="horz" lIns="91440" tIns="45720" rIns="91440" bIns="45720" rtlCol="0" anchor="b">
            <a:normAutofit/>
          </a:bodyPr>
          <a:lstStyle/>
          <a:p>
            <a:r>
              <a:rPr lang="en-US">
                <a:solidFill>
                  <a:srgbClr val="FFFFFF"/>
                </a:solidFill>
              </a:rPr>
              <a:t>Conclusions: </a:t>
            </a:r>
          </a:p>
        </p:txBody>
      </p:sp>
    </p:spTree>
    <p:extLst>
      <p:ext uri="{BB962C8B-B14F-4D97-AF65-F5344CB8AC3E}">
        <p14:creationId xmlns:p14="http://schemas.microsoft.com/office/powerpoint/2010/main" val="3296718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D62F4-3A8A-8141-85AF-10D602AE3332}"/>
              </a:ext>
            </a:extLst>
          </p:cNvPr>
          <p:cNvSpPr>
            <a:spLocks noGrp="1"/>
          </p:cNvSpPr>
          <p:nvPr>
            <p:ph type="title"/>
          </p:nvPr>
        </p:nvSpPr>
        <p:spPr/>
        <p:txBody>
          <a:bodyPr/>
          <a:lstStyle/>
          <a:p>
            <a:pPr algn="l" defTabSz="914400" rtl="1" eaLnBrk="1" latinLnBrk="0" hangingPunct="1">
              <a:lnSpc>
                <a:spcPct val="100000"/>
              </a:lnSpc>
              <a:spcBef>
                <a:spcPct val="0"/>
              </a:spcBef>
              <a:buNone/>
            </a:pPr>
            <a:r>
              <a:rPr lang="en-US" dirty="0"/>
              <a:t>Results from linear regression DF:</a:t>
            </a:r>
            <a:endParaRPr lang="en-IL" dirty="0"/>
          </a:p>
        </p:txBody>
      </p:sp>
      <p:pic>
        <p:nvPicPr>
          <p:cNvPr id="5" name="Content Placeholder 4">
            <a:extLst>
              <a:ext uri="{FF2B5EF4-FFF2-40B4-BE49-F238E27FC236}">
                <a16:creationId xmlns:a16="http://schemas.microsoft.com/office/drawing/2014/main" id="{178E874E-CDBD-BF43-95C8-D27C6F900DBF}"/>
              </a:ext>
            </a:extLst>
          </p:cNvPr>
          <p:cNvPicPr>
            <a:picLocks noGrp="1" noChangeAspect="1"/>
          </p:cNvPicPr>
          <p:nvPr>
            <p:ph idx="1"/>
          </p:nvPr>
        </p:nvPicPr>
        <p:blipFill>
          <a:blip r:embed="rId2"/>
          <a:stretch>
            <a:fillRect/>
          </a:stretch>
        </p:blipFill>
        <p:spPr>
          <a:xfrm>
            <a:off x="1912097" y="2404797"/>
            <a:ext cx="7988300" cy="3149600"/>
          </a:xfrm>
        </p:spPr>
      </p:pic>
      <p:sp>
        <p:nvSpPr>
          <p:cNvPr id="8" name="Frame 7">
            <a:extLst>
              <a:ext uri="{FF2B5EF4-FFF2-40B4-BE49-F238E27FC236}">
                <a16:creationId xmlns:a16="http://schemas.microsoft.com/office/drawing/2014/main" id="{84D6C9A6-9C1E-7D48-9C1B-537DF8DB946F}"/>
              </a:ext>
            </a:extLst>
          </p:cNvPr>
          <p:cNvSpPr/>
          <p:nvPr/>
        </p:nvSpPr>
        <p:spPr>
          <a:xfrm>
            <a:off x="1912097" y="3115733"/>
            <a:ext cx="7988300" cy="313267"/>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IL">
              <a:solidFill>
                <a:schemeClr val="tx1"/>
              </a:solidFill>
            </a:endParaRPr>
          </a:p>
        </p:txBody>
      </p:sp>
    </p:spTree>
    <p:extLst>
      <p:ext uri="{BB962C8B-B14F-4D97-AF65-F5344CB8AC3E}">
        <p14:creationId xmlns:p14="http://schemas.microsoft.com/office/powerpoint/2010/main" val="27924863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6D601-8FA2-634B-8C3D-F60853F5F994}"/>
              </a:ext>
            </a:extLst>
          </p:cNvPr>
          <p:cNvSpPr>
            <a:spLocks noGrp="1"/>
          </p:cNvSpPr>
          <p:nvPr>
            <p:ph type="title"/>
          </p:nvPr>
        </p:nvSpPr>
        <p:spPr/>
        <p:txBody>
          <a:bodyPr>
            <a:normAutofit/>
          </a:bodyPr>
          <a:lstStyle/>
          <a:p>
            <a:r>
              <a:rPr lang="en-IL" dirty="0"/>
              <a:t>Results from Ridge:</a:t>
            </a:r>
          </a:p>
        </p:txBody>
      </p:sp>
      <p:pic>
        <p:nvPicPr>
          <p:cNvPr id="9" name="Content Placeholder 8">
            <a:extLst>
              <a:ext uri="{FF2B5EF4-FFF2-40B4-BE49-F238E27FC236}">
                <a16:creationId xmlns:a16="http://schemas.microsoft.com/office/drawing/2014/main" id="{B2B9734A-FE0A-BF4B-9E51-842A6C39130F}"/>
              </a:ext>
            </a:extLst>
          </p:cNvPr>
          <p:cNvPicPr>
            <a:picLocks noGrp="1" noChangeAspect="1"/>
          </p:cNvPicPr>
          <p:nvPr>
            <p:ph idx="1"/>
          </p:nvPr>
        </p:nvPicPr>
        <p:blipFill>
          <a:blip r:embed="rId2"/>
          <a:stretch>
            <a:fillRect/>
          </a:stretch>
        </p:blipFill>
        <p:spPr>
          <a:xfrm>
            <a:off x="458788" y="2476591"/>
            <a:ext cx="11274425" cy="3141480"/>
          </a:xfrm>
        </p:spPr>
      </p:pic>
      <p:sp>
        <p:nvSpPr>
          <p:cNvPr id="10" name="Frame 9">
            <a:extLst>
              <a:ext uri="{FF2B5EF4-FFF2-40B4-BE49-F238E27FC236}">
                <a16:creationId xmlns:a16="http://schemas.microsoft.com/office/drawing/2014/main" id="{6020F986-ECF7-0641-9F0C-125E4BCDC9D3}"/>
              </a:ext>
            </a:extLst>
          </p:cNvPr>
          <p:cNvSpPr/>
          <p:nvPr/>
        </p:nvSpPr>
        <p:spPr>
          <a:xfrm>
            <a:off x="458694" y="3307080"/>
            <a:ext cx="11276106" cy="45720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solidFill>
                <a:schemeClr val="tx1"/>
              </a:solidFill>
            </a:endParaRPr>
          </a:p>
        </p:txBody>
      </p:sp>
    </p:spTree>
    <p:extLst>
      <p:ext uri="{BB962C8B-B14F-4D97-AF65-F5344CB8AC3E}">
        <p14:creationId xmlns:p14="http://schemas.microsoft.com/office/powerpoint/2010/main" val="4141694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7" name="Picture 2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38" name="Rectangle 27">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9" name="Rectangle 29">
            <a:extLst>
              <a:ext uri="{FF2B5EF4-FFF2-40B4-BE49-F238E27FC236}">
                <a16:creationId xmlns:a16="http://schemas.microsoft.com/office/drawing/2014/main" id="{BF991FCB-5132-414C-B377-526F5612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descr="Stock market graph on display">
            <a:extLst>
              <a:ext uri="{FF2B5EF4-FFF2-40B4-BE49-F238E27FC236}">
                <a16:creationId xmlns:a16="http://schemas.microsoft.com/office/drawing/2014/main" id="{D639EC05-082F-4E61-89D4-457676D53737}"/>
              </a:ext>
            </a:extLst>
          </p:cNvPr>
          <p:cNvPicPr>
            <a:picLocks noChangeAspect="1"/>
          </p:cNvPicPr>
          <p:nvPr/>
        </p:nvPicPr>
        <p:blipFill rotWithShape="1">
          <a:blip r:embed="rId3">
            <a:alphaModFix/>
          </a:blip>
          <a:srcRect t="3017"/>
          <a:stretch/>
        </p:blipFill>
        <p:spPr>
          <a:xfrm>
            <a:off x="20" y="10"/>
            <a:ext cx="12191980" cy="6857990"/>
          </a:xfrm>
          <a:prstGeom prst="rect">
            <a:avLst/>
          </a:prstGeom>
        </p:spPr>
      </p:pic>
      <p:sp>
        <p:nvSpPr>
          <p:cNvPr id="40" name="Rectangle 31">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rgbClr val="000000">
                  <a:alpha val="0"/>
                </a:srgbClr>
              </a:gs>
              <a:gs pos="0">
                <a:schemeClr val="tx1"/>
              </a:gs>
              <a:gs pos="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FBB617-B957-004C-A6EC-591C8C7BBBE5}"/>
              </a:ext>
            </a:extLst>
          </p:cNvPr>
          <p:cNvSpPr>
            <a:spLocks noGrp="1"/>
          </p:cNvSpPr>
          <p:nvPr>
            <p:ph type="title"/>
          </p:nvPr>
        </p:nvSpPr>
        <p:spPr>
          <a:xfrm>
            <a:off x="1005654" y="565846"/>
            <a:ext cx="4958128" cy="3755144"/>
          </a:xfrm>
        </p:spPr>
        <p:txBody>
          <a:bodyPr vert="horz" lIns="91440" tIns="45720" rIns="91440" bIns="45720" rtlCol="0" anchor="b">
            <a:normAutofit/>
          </a:bodyPr>
          <a:lstStyle/>
          <a:p>
            <a:r>
              <a:rPr lang="en-US">
                <a:solidFill>
                  <a:srgbClr val="FFFFFF"/>
                </a:solidFill>
              </a:rPr>
              <a:t>Data acquisition</a:t>
            </a:r>
          </a:p>
        </p:txBody>
      </p:sp>
    </p:spTree>
    <p:extLst>
      <p:ext uri="{BB962C8B-B14F-4D97-AF65-F5344CB8AC3E}">
        <p14:creationId xmlns:p14="http://schemas.microsoft.com/office/powerpoint/2010/main" val="66678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37">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1" name="Picture 39">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52" name="Rectangle 41">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3" name="Rectangle 43">
            <a:extLst>
              <a:ext uri="{FF2B5EF4-FFF2-40B4-BE49-F238E27FC236}">
                <a16:creationId xmlns:a16="http://schemas.microsoft.com/office/drawing/2014/main" id="{823772C2-0911-45A0-B7B6-D811380C7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4" name="Group 45">
            <a:extLst>
              <a:ext uri="{FF2B5EF4-FFF2-40B4-BE49-F238E27FC236}">
                <a16:creationId xmlns:a16="http://schemas.microsoft.com/office/drawing/2014/main" id="{53A6A32E-D196-4536-A9E8-56D5BB884F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57587" y="5080"/>
            <a:ext cx="4531366" cy="6014720"/>
            <a:chOff x="7657587" y="5080"/>
            <a:chExt cx="4531366" cy="6014720"/>
          </a:xfrm>
        </p:grpSpPr>
        <p:pic>
          <p:nvPicPr>
            <p:cNvPr id="47" name="Picture 46">
              <a:extLst>
                <a:ext uri="{FF2B5EF4-FFF2-40B4-BE49-F238E27FC236}">
                  <a16:creationId xmlns:a16="http://schemas.microsoft.com/office/drawing/2014/main" id="{B88E3398-5BD2-49D6-A547-80FBD0FECCE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10000"/>
              <a:extLst>
                <a:ext uri="{28A0092B-C50C-407E-A947-70E740481C1C}">
                  <a14:useLocalDpi xmlns:a14="http://schemas.microsoft.com/office/drawing/2010/main" val="0"/>
                </a:ext>
              </a:extLst>
            </a:blip>
            <a:srcRect l="22818" b="17291"/>
            <a:stretch/>
          </p:blipFill>
          <p:spPr>
            <a:xfrm flipH="1" flipV="1">
              <a:off x="7657587" y="5080"/>
              <a:ext cx="4531366" cy="4864019"/>
            </a:xfrm>
            <a:prstGeom prst="rect">
              <a:avLst/>
            </a:prstGeom>
          </p:spPr>
        </p:pic>
        <p:pic>
          <p:nvPicPr>
            <p:cNvPr id="48" name="Picture 47">
              <a:extLst>
                <a:ext uri="{FF2B5EF4-FFF2-40B4-BE49-F238E27FC236}">
                  <a16:creationId xmlns:a16="http://schemas.microsoft.com/office/drawing/2014/main" id="{80E4B511-9D99-4EAC-908E-9B474A52331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16000"/>
              <a:extLst>
                <a:ext uri="{28A0092B-C50C-407E-A947-70E740481C1C}">
                  <a14:useLocalDpi xmlns:a14="http://schemas.microsoft.com/office/drawing/2010/main" val="0"/>
                </a:ext>
              </a:extLst>
            </a:blip>
            <a:srcRect r="40690"/>
            <a:stretch/>
          </p:blipFill>
          <p:spPr>
            <a:xfrm flipV="1">
              <a:off x="8627628" y="5080"/>
              <a:ext cx="3561325" cy="6014720"/>
            </a:xfrm>
            <a:prstGeom prst="rect">
              <a:avLst/>
            </a:prstGeom>
          </p:spPr>
        </p:pic>
      </p:grpSp>
      <p:sp>
        <p:nvSpPr>
          <p:cNvPr id="2" name="Title 1">
            <a:extLst>
              <a:ext uri="{FF2B5EF4-FFF2-40B4-BE49-F238E27FC236}">
                <a16:creationId xmlns:a16="http://schemas.microsoft.com/office/drawing/2014/main" id="{7EF61F0F-9E98-E243-935F-8E9EB90F24A6}"/>
              </a:ext>
            </a:extLst>
          </p:cNvPr>
          <p:cNvSpPr>
            <a:spLocks noGrp="1"/>
          </p:cNvSpPr>
          <p:nvPr>
            <p:ph type="title"/>
          </p:nvPr>
        </p:nvSpPr>
        <p:spPr>
          <a:xfrm>
            <a:off x="798576" y="744909"/>
            <a:ext cx="10591800" cy="1392035"/>
          </a:xfrm>
        </p:spPr>
        <p:txBody>
          <a:bodyPr vert="horz" lIns="91440" tIns="45720" rIns="91440" bIns="45720" rtlCol="0" anchor="b">
            <a:normAutofit fontScale="90000"/>
          </a:bodyPr>
          <a:lstStyle/>
          <a:p>
            <a:pPr defTabSz="914400" eaLnBrk="1" latinLnBrk="0" hangingPunct="1">
              <a:lnSpc>
                <a:spcPct val="100000"/>
              </a:lnSpc>
              <a:spcBef>
                <a:spcPct val="0"/>
              </a:spcBef>
              <a:buNone/>
            </a:pPr>
            <a:r>
              <a:rPr lang="en-US" sz="5200" dirty="0">
                <a:solidFill>
                  <a:srgbClr val="FFFFFF"/>
                </a:solidFill>
              </a:rPr>
              <a:t>Compering Ridge and Linear regression</a:t>
            </a:r>
            <a:br>
              <a:rPr lang="en-US" sz="5200" dirty="0">
                <a:solidFill>
                  <a:srgbClr val="FFFFFF"/>
                </a:solidFill>
              </a:rPr>
            </a:br>
            <a:r>
              <a:rPr lang="en-US" sz="2700" dirty="0">
                <a:solidFill>
                  <a:srgbClr val="FFFFFF"/>
                </a:solidFill>
              </a:rPr>
              <a:t>Property crime,  Aggravated assault, Motor theft</a:t>
            </a:r>
          </a:p>
        </p:txBody>
      </p:sp>
      <p:pic>
        <p:nvPicPr>
          <p:cNvPr id="4" name="Picture 3" descr="Chart, bar chart&#10;&#10;Description automatically generated">
            <a:extLst>
              <a:ext uri="{FF2B5EF4-FFF2-40B4-BE49-F238E27FC236}">
                <a16:creationId xmlns:a16="http://schemas.microsoft.com/office/drawing/2014/main" id="{E6328378-DF08-784B-9DC3-728786D955EB}"/>
              </a:ext>
            </a:extLst>
          </p:cNvPr>
          <p:cNvPicPr>
            <a:picLocks noChangeAspect="1"/>
          </p:cNvPicPr>
          <p:nvPr/>
        </p:nvPicPr>
        <p:blipFill>
          <a:blip r:embed="rId4"/>
          <a:stretch>
            <a:fillRect/>
          </a:stretch>
        </p:blipFill>
        <p:spPr>
          <a:xfrm>
            <a:off x="1038340" y="2920119"/>
            <a:ext cx="10352036" cy="3310457"/>
          </a:xfrm>
          <a:prstGeom prst="rect">
            <a:avLst/>
          </a:prstGeom>
        </p:spPr>
      </p:pic>
    </p:spTree>
    <p:extLst>
      <p:ext uri="{BB962C8B-B14F-4D97-AF65-F5344CB8AC3E}">
        <p14:creationId xmlns:p14="http://schemas.microsoft.com/office/powerpoint/2010/main" val="3614445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1DA57B7B-30D9-4515-9542-FFA699A3C8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2" name="Group 11">
            <a:extLst>
              <a:ext uri="{FF2B5EF4-FFF2-40B4-BE49-F238E27FC236}">
                <a16:creationId xmlns:a16="http://schemas.microsoft.com/office/drawing/2014/main" id="{DB2F975E-DA49-4702-8C47-1C492A7A84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3" name="Picture 12">
              <a:extLst>
                <a:ext uri="{FF2B5EF4-FFF2-40B4-BE49-F238E27FC236}">
                  <a16:creationId xmlns:a16="http://schemas.microsoft.com/office/drawing/2014/main" id="{9BB1C3C0-F046-4A8E-B762-5D60202A6BB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4" name="Picture 13">
              <a:extLst>
                <a:ext uri="{FF2B5EF4-FFF2-40B4-BE49-F238E27FC236}">
                  <a16:creationId xmlns:a16="http://schemas.microsoft.com/office/drawing/2014/main" id="{CC2C50DE-161C-4D3A-8A43-4DFCF8C6415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9B13E267-BA8D-B844-B56B-5B8DFDC347B8}"/>
              </a:ext>
            </a:extLst>
          </p:cNvPr>
          <p:cNvSpPr>
            <a:spLocks noGrp="1"/>
          </p:cNvSpPr>
          <p:nvPr>
            <p:ph type="title"/>
          </p:nvPr>
        </p:nvSpPr>
        <p:spPr>
          <a:xfrm>
            <a:off x="1560576" y="0"/>
            <a:ext cx="9067799" cy="959705"/>
          </a:xfrm>
        </p:spPr>
        <p:txBody>
          <a:bodyPr>
            <a:normAutofit/>
          </a:bodyPr>
          <a:lstStyle/>
          <a:p>
            <a:pPr algn="ctr"/>
            <a:r>
              <a:rPr lang="en-US">
                <a:solidFill>
                  <a:srgbClr val="FFFFFF"/>
                </a:solidFill>
              </a:rPr>
              <a:t>W</a:t>
            </a:r>
            <a:r>
              <a:rPr lang="en-IL">
                <a:solidFill>
                  <a:srgbClr val="FFFFFF"/>
                </a:solidFill>
              </a:rPr>
              <a:t>hat we conclude:</a:t>
            </a:r>
            <a:endParaRPr lang="en-IL" dirty="0">
              <a:solidFill>
                <a:srgbClr val="FFFFFF"/>
              </a:solidFill>
            </a:endParaRPr>
          </a:p>
        </p:txBody>
      </p:sp>
      <p:graphicFrame>
        <p:nvGraphicFramePr>
          <p:cNvPr id="28" name="Content Placeholder 2">
            <a:extLst>
              <a:ext uri="{FF2B5EF4-FFF2-40B4-BE49-F238E27FC236}">
                <a16:creationId xmlns:a16="http://schemas.microsoft.com/office/drawing/2014/main" id="{9AE7A010-207F-4432-A8F2-6C6EAC2EB66A}"/>
              </a:ext>
            </a:extLst>
          </p:cNvPr>
          <p:cNvGraphicFramePr>
            <a:graphicFrameLocks noGrp="1"/>
          </p:cNvGraphicFramePr>
          <p:nvPr>
            <p:ph idx="1"/>
            <p:extLst>
              <p:ext uri="{D42A27DB-BD31-4B8C-83A1-F6EECF244321}">
                <p14:modId xmlns:p14="http://schemas.microsoft.com/office/powerpoint/2010/main" val="4109361884"/>
              </p:ext>
            </p:extLst>
          </p:nvPr>
        </p:nvGraphicFramePr>
        <p:xfrm>
          <a:off x="191752" y="959705"/>
          <a:ext cx="11805446" cy="37286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42698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C2D5331B-6E57-4C50-8FBB-431781288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C2AD9F7D-5243-A44A-BEE7-C6A8569121EE}"/>
              </a:ext>
            </a:extLst>
          </p:cNvPr>
          <p:cNvSpPr>
            <a:spLocks noGrp="1"/>
          </p:cNvSpPr>
          <p:nvPr>
            <p:ph type="title"/>
          </p:nvPr>
        </p:nvSpPr>
        <p:spPr>
          <a:xfrm>
            <a:off x="6400800" y="461339"/>
            <a:ext cx="5332506" cy="2831136"/>
          </a:xfrm>
        </p:spPr>
        <p:txBody>
          <a:bodyPr>
            <a:normAutofit/>
          </a:bodyPr>
          <a:lstStyle/>
          <a:p>
            <a:pPr rtl="1"/>
            <a:r>
              <a:rPr lang="en-US" dirty="0">
                <a:solidFill>
                  <a:srgbClr val="FFFFFF"/>
                </a:solidFill>
              </a:rPr>
              <a:t>Ideas:</a:t>
            </a:r>
            <a:endParaRPr lang="en-IL" dirty="0">
              <a:solidFill>
                <a:srgbClr val="FFFFFF"/>
              </a:solidFill>
            </a:endParaRPr>
          </a:p>
        </p:txBody>
      </p:sp>
      <p:pic>
        <p:nvPicPr>
          <p:cNvPr id="5" name="Picture 4" descr="White bulbs with a yellow one standing out">
            <a:extLst>
              <a:ext uri="{FF2B5EF4-FFF2-40B4-BE49-F238E27FC236}">
                <a16:creationId xmlns:a16="http://schemas.microsoft.com/office/drawing/2014/main" id="{091716C7-47F5-4091-99EA-94239F8734AA}"/>
              </a:ext>
            </a:extLst>
          </p:cNvPr>
          <p:cNvPicPr>
            <a:picLocks noChangeAspect="1"/>
          </p:cNvPicPr>
          <p:nvPr/>
        </p:nvPicPr>
        <p:blipFill rotWithShape="1">
          <a:blip r:embed="rId2"/>
          <a:srcRect l="12933" r="28803" b="-1"/>
          <a:stretch/>
        </p:blipFill>
        <p:spPr>
          <a:xfrm>
            <a:off x="-3047" y="0"/>
            <a:ext cx="5985983" cy="6857990"/>
          </a:xfrm>
          <a:prstGeom prst="rect">
            <a:avLst/>
          </a:prstGeom>
        </p:spPr>
      </p:pic>
      <p:grpSp>
        <p:nvGrpSpPr>
          <p:cNvPr id="15" name="Group 14">
            <a:extLst>
              <a:ext uri="{FF2B5EF4-FFF2-40B4-BE49-F238E27FC236}">
                <a16:creationId xmlns:a16="http://schemas.microsoft.com/office/drawing/2014/main" id="{E4A40E9D-B0FA-4A78-B58C-87A64C4FD5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727783" y="5080"/>
            <a:ext cx="3464215" cy="4598234"/>
            <a:chOff x="8059620" y="41922"/>
            <a:chExt cx="3997615" cy="6816077"/>
          </a:xfrm>
        </p:grpSpPr>
        <p:pic>
          <p:nvPicPr>
            <p:cNvPr id="16" name="Picture 15">
              <a:extLst>
                <a:ext uri="{FF2B5EF4-FFF2-40B4-BE49-F238E27FC236}">
                  <a16:creationId xmlns:a16="http://schemas.microsoft.com/office/drawing/2014/main" id="{5CEBF341-3BD6-4B3B-9B47-1FCC74EB708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5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17" name="Picture 16">
              <a:extLst>
                <a:ext uri="{FF2B5EF4-FFF2-40B4-BE49-F238E27FC236}">
                  <a16:creationId xmlns:a16="http://schemas.microsoft.com/office/drawing/2014/main" id="{3078DAA6-6247-4C19-B6CD-81D79702EC3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3" name="Content Placeholder 2">
            <a:extLst>
              <a:ext uri="{FF2B5EF4-FFF2-40B4-BE49-F238E27FC236}">
                <a16:creationId xmlns:a16="http://schemas.microsoft.com/office/drawing/2014/main" id="{0E02E955-8AB0-C443-A882-77F7A05D3EDD}"/>
              </a:ext>
            </a:extLst>
          </p:cNvPr>
          <p:cNvSpPr>
            <a:spLocks noGrp="1"/>
          </p:cNvSpPr>
          <p:nvPr>
            <p:ph idx="1"/>
          </p:nvPr>
        </p:nvSpPr>
        <p:spPr>
          <a:xfrm>
            <a:off x="6400812" y="2771775"/>
            <a:ext cx="5332164" cy="3242838"/>
          </a:xfrm>
        </p:spPr>
        <p:txBody>
          <a:bodyPr>
            <a:noAutofit/>
          </a:bodyPr>
          <a:lstStyle/>
          <a:p>
            <a:pPr marL="0" indent="0" rtl="1">
              <a:lnSpc>
                <a:spcPct val="100000"/>
              </a:lnSpc>
              <a:buNone/>
            </a:pPr>
            <a:r>
              <a:rPr lang="en-US" sz="2000" dirty="0">
                <a:solidFill>
                  <a:srgbClr val="FFFFFF"/>
                </a:solidFill>
              </a:rPr>
              <a:t>1. First idea - predict over booked flights:</a:t>
            </a:r>
          </a:p>
          <a:p>
            <a:pPr>
              <a:lnSpc>
                <a:spcPct val="100000"/>
              </a:lnSpc>
            </a:pPr>
            <a:r>
              <a:rPr lang="en-US" sz="2000" dirty="0">
                <a:solidFill>
                  <a:srgbClr val="FFFFFF"/>
                </a:solidFill>
              </a:rPr>
              <a:t>Good idea, poor data and very </a:t>
            </a:r>
            <a:r>
              <a:rPr lang="en-US" sz="2000" dirty="0" err="1">
                <a:solidFill>
                  <a:srgbClr val="FFFFFF"/>
                </a:solidFill>
              </a:rPr>
              <a:t>expencive</a:t>
            </a:r>
            <a:r>
              <a:rPr lang="en-US" sz="2000" dirty="0">
                <a:solidFill>
                  <a:srgbClr val="FFFFFF"/>
                </a:solidFill>
              </a:rPr>
              <a:t>.</a:t>
            </a:r>
          </a:p>
          <a:p>
            <a:pPr>
              <a:lnSpc>
                <a:spcPct val="100000"/>
              </a:lnSpc>
            </a:pPr>
            <a:endParaRPr lang="en-US" sz="2000" dirty="0">
              <a:solidFill>
                <a:srgbClr val="FFFFFF"/>
              </a:solidFill>
            </a:endParaRPr>
          </a:p>
          <a:p>
            <a:pPr>
              <a:lnSpc>
                <a:spcPct val="100000"/>
              </a:lnSpc>
            </a:pPr>
            <a:r>
              <a:rPr lang="en-US" sz="2000" dirty="0">
                <a:solidFill>
                  <a:srgbClr val="FFFFFF"/>
                </a:solidFill>
              </a:rPr>
              <a:t>2. crime forecast</a:t>
            </a:r>
            <a:r>
              <a:rPr lang="he-IL" sz="2000" dirty="0">
                <a:solidFill>
                  <a:srgbClr val="FFFFFF"/>
                </a:solidFill>
              </a:rPr>
              <a:t> </a:t>
            </a:r>
            <a:r>
              <a:rPr lang="en-US" sz="2000" dirty="0">
                <a:solidFill>
                  <a:srgbClr val="FFFFFF"/>
                </a:solidFill>
              </a:rPr>
              <a:t> in the unites states:</a:t>
            </a:r>
          </a:p>
          <a:p>
            <a:pPr>
              <a:lnSpc>
                <a:spcPct val="100000"/>
              </a:lnSpc>
            </a:pPr>
            <a:r>
              <a:rPr lang="en-US" sz="2000" dirty="0">
                <a:solidFill>
                  <a:srgbClr val="FFFFFF"/>
                </a:solidFill>
              </a:rPr>
              <a:t>We loved the idea</a:t>
            </a:r>
          </a:p>
          <a:p>
            <a:pPr>
              <a:lnSpc>
                <a:spcPct val="100000"/>
              </a:lnSpc>
            </a:pPr>
            <a:r>
              <a:rPr lang="en-US" sz="2000" dirty="0">
                <a:solidFill>
                  <a:srgbClr val="FFFFFF"/>
                </a:solidFill>
              </a:rPr>
              <a:t>Lots of information available</a:t>
            </a:r>
            <a:endParaRPr lang="he-IL" sz="2000" dirty="0">
              <a:solidFill>
                <a:srgbClr val="FFFFFF"/>
              </a:solidFill>
            </a:endParaRPr>
          </a:p>
          <a:p>
            <a:pPr marL="0" indent="0">
              <a:lnSpc>
                <a:spcPct val="100000"/>
              </a:lnSpc>
              <a:buNone/>
            </a:pPr>
            <a:r>
              <a:rPr lang="en-US" sz="2000" dirty="0">
                <a:solidFill>
                  <a:srgbClr val="FFFFFF"/>
                </a:solidFill>
              </a:rPr>
              <a:t> </a:t>
            </a:r>
          </a:p>
          <a:p>
            <a:pPr marL="0" indent="0" rtl="1">
              <a:lnSpc>
                <a:spcPct val="100000"/>
              </a:lnSpc>
              <a:buNone/>
            </a:pPr>
            <a:br>
              <a:rPr lang="en-IL" sz="2000" dirty="0">
                <a:solidFill>
                  <a:srgbClr val="FFFFFF"/>
                </a:solidFill>
              </a:rPr>
            </a:br>
            <a:endParaRPr lang="en-US" sz="2000" dirty="0">
              <a:solidFill>
                <a:srgbClr val="FFFFFF"/>
              </a:solidFill>
            </a:endParaRPr>
          </a:p>
        </p:txBody>
      </p:sp>
      <p:sp>
        <p:nvSpPr>
          <p:cNvPr id="18" name="Title 1">
            <a:extLst>
              <a:ext uri="{FF2B5EF4-FFF2-40B4-BE49-F238E27FC236}">
                <a16:creationId xmlns:a16="http://schemas.microsoft.com/office/drawing/2014/main" id="{487B32A3-22A0-D34F-B8C2-AB9CDFC96DA5}"/>
              </a:ext>
            </a:extLst>
          </p:cNvPr>
          <p:cNvSpPr txBox="1">
            <a:spLocks/>
          </p:cNvSpPr>
          <p:nvPr/>
        </p:nvSpPr>
        <p:spPr>
          <a:xfrm>
            <a:off x="323691" y="1839657"/>
            <a:ext cx="5332506" cy="2831136"/>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a:lstStyle>
          <a:p>
            <a:pPr rtl="1"/>
            <a:r>
              <a:rPr lang="en-US" dirty="0">
                <a:solidFill>
                  <a:srgbClr val="FFFFFF"/>
                </a:solidFill>
              </a:rPr>
              <a:t>Resources:</a:t>
            </a:r>
            <a:endParaRPr lang="en-IL" dirty="0">
              <a:solidFill>
                <a:srgbClr val="FFFFFF"/>
              </a:solidFill>
            </a:endParaRPr>
          </a:p>
        </p:txBody>
      </p:sp>
      <p:sp>
        <p:nvSpPr>
          <p:cNvPr id="24" name="Title 1">
            <a:extLst>
              <a:ext uri="{FF2B5EF4-FFF2-40B4-BE49-F238E27FC236}">
                <a16:creationId xmlns:a16="http://schemas.microsoft.com/office/drawing/2014/main" id="{69B7DE67-7DA7-104E-ACC7-26650171CA09}"/>
              </a:ext>
            </a:extLst>
          </p:cNvPr>
          <p:cNvSpPr txBox="1">
            <a:spLocks/>
          </p:cNvSpPr>
          <p:nvPr/>
        </p:nvSpPr>
        <p:spPr>
          <a:xfrm>
            <a:off x="384884" y="3292475"/>
            <a:ext cx="5332506" cy="2831136"/>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a:lstStyle>
          <a:p>
            <a:pPr marL="0" algn="l" defTabSz="914400" rtl="0" eaLnBrk="1" latinLnBrk="0" hangingPunct="1">
              <a:lnSpc>
                <a:spcPct val="100000"/>
              </a:lnSpc>
              <a:spcBef>
                <a:spcPct val="0"/>
              </a:spcBef>
              <a:buNone/>
            </a:pPr>
            <a:endParaRPr lang="en-IL" dirty="0">
              <a:solidFill>
                <a:srgbClr val="FFFFFF"/>
              </a:solidFill>
            </a:endParaRPr>
          </a:p>
        </p:txBody>
      </p:sp>
      <p:sp>
        <p:nvSpPr>
          <p:cNvPr id="6" name="Rectangle 1">
            <a:extLst>
              <a:ext uri="{FF2B5EF4-FFF2-40B4-BE49-F238E27FC236}">
                <a16:creationId xmlns:a16="http://schemas.microsoft.com/office/drawing/2014/main" id="{6F38B804-48AC-0049-A0E8-5D212DD21F23}"/>
              </a:ext>
            </a:extLst>
          </p:cNvPr>
          <p:cNvSpPr>
            <a:spLocks noChangeArrowheads="1"/>
          </p:cNvSpPr>
          <p:nvPr/>
        </p:nvSpPr>
        <p:spPr bwMode="auto">
          <a:xfrm>
            <a:off x="282931" y="4354100"/>
            <a:ext cx="547105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IL" altLang="en-IL" sz="2000" dirty="0">
                <a:solidFill>
                  <a:srgbClr val="FFFFFF"/>
                </a:solidFill>
                <a:hlinkClick r:id="rId4">
                  <a:extLst>
                    <a:ext uri="{A12FA001-AC4F-418D-AE19-62706E023703}">
                      <ahyp:hlinkClr xmlns:ahyp="http://schemas.microsoft.com/office/drawing/2018/hyperlinkcolor" val="tx"/>
                    </a:ext>
                  </a:extLst>
                </a:hlinkClick>
              </a:rPr>
              <a:t>FBI: FEDERAL BUREAU OF INVESTIGATION</a:t>
            </a:r>
            <a:endParaRPr lang="en-IL" altLang="en-IL" sz="2000" dirty="0">
              <a:solidFill>
                <a:srgbClr val="FFFFFF"/>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lang="en-IL" altLang="en-IL" sz="2000" dirty="0">
              <a:solidFill>
                <a:srgbClr val="FFFFFF"/>
              </a:solidFill>
            </a:endParaRPr>
          </a:p>
        </p:txBody>
      </p:sp>
      <p:pic>
        <p:nvPicPr>
          <p:cNvPr id="1026" name="Picture 2" descr="Federal Bureau of Investigation Logo">
            <a:hlinkClick r:id="rId4"/>
            <a:extLst>
              <a:ext uri="{FF2B5EF4-FFF2-40B4-BE49-F238E27FC236}">
                <a16:creationId xmlns:a16="http://schemas.microsoft.com/office/drawing/2014/main" id="{6C56535E-B8C8-A347-865E-8BB2B720C3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6953" y="5956289"/>
            <a:ext cx="876300" cy="90170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5FA39D09-D18C-3145-986B-FF1932D6363F}"/>
              </a:ext>
            </a:extLst>
          </p:cNvPr>
          <p:cNvSpPr/>
          <p:nvPr/>
        </p:nvSpPr>
        <p:spPr>
          <a:xfrm>
            <a:off x="282931" y="5559499"/>
            <a:ext cx="3720890" cy="400110"/>
          </a:xfrm>
          <a:prstGeom prst="rect">
            <a:avLst/>
          </a:prstGeom>
        </p:spPr>
        <p:txBody>
          <a:bodyPr wrap="none">
            <a:spAutoFit/>
          </a:bodyPr>
          <a:lstStyle/>
          <a:p>
            <a:r>
              <a:rPr lang="en-US" sz="2000" b="0" i="0" u="sng" strike="noStrike" dirty="0">
                <a:solidFill>
                  <a:schemeClr val="bg1"/>
                </a:solidFill>
                <a:effectLst/>
                <a:latin typeface="Helvetica" pitchFamily="2" charset="0"/>
              </a:rPr>
              <a:t>KFF: Kaiser Family </a:t>
            </a:r>
            <a:r>
              <a:rPr lang="en-US" sz="2000" b="0" i="0" u="sng" strike="noStrike" dirty="0">
                <a:solidFill>
                  <a:schemeClr val="bg1"/>
                </a:solidFill>
                <a:effectLst/>
                <a:latin typeface="Helvetica" pitchFamily="2" charset="0"/>
                <a:hlinkClick r:id="rId6">
                  <a:extLst>
                    <a:ext uri="{A12FA001-AC4F-418D-AE19-62706E023703}">
                      <ahyp:hlinkClr xmlns:ahyp="http://schemas.microsoft.com/office/drawing/2018/hyperlinkcolor" val="tx"/>
                    </a:ext>
                  </a:extLst>
                </a:hlinkClick>
              </a:rPr>
              <a:t>Foundation</a:t>
            </a:r>
            <a:endParaRPr lang="en-IL" sz="2000" u="sng" dirty="0">
              <a:solidFill>
                <a:schemeClr val="bg1"/>
              </a:solidFill>
            </a:endParaRPr>
          </a:p>
        </p:txBody>
      </p:sp>
    </p:spTree>
    <p:extLst>
      <p:ext uri="{BB962C8B-B14F-4D97-AF65-F5344CB8AC3E}">
        <p14:creationId xmlns:p14="http://schemas.microsoft.com/office/powerpoint/2010/main" val="383159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7" name="Rectangle 26">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29" name="Group 28">
            <a:extLst>
              <a:ext uri="{FF2B5EF4-FFF2-40B4-BE49-F238E27FC236}">
                <a16:creationId xmlns:a16="http://schemas.microsoft.com/office/drawing/2014/main" id="{F7A0AA6E-FBE4-4237-8777-A5766F0A51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57587" y="5080"/>
            <a:ext cx="4531366" cy="6014720"/>
            <a:chOff x="7657587" y="5080"/>
            <a:chExt cx="4531366" cy="6014720"/>
          </a:xfrm>
        </p:grpSpPr>
        <p:pic>
          <p:nvPicPr>
            <p:cNvPr id="30" name="Picture 29">
              <a:extLst>
                <a:ext uri="{FF2B5EF4-FFF2-40B4-BE49-F238E27FC236}">
                  <a16:creationId xmlns:a16="http://schemas.microsoft.com/office/drawing/2014/main" id="{A8ACF422-864A-48F3-BCDF-2EBADF4125F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alphaModFix amt="10000"/>
              <a:extLst>
                <a:ext uri="{28A0092B-C50C-407E-A947-70E740481C1C}">
                  <a14:useLocalDpi xmlns:a14="http://schemas.microsoft.com/office/drawing/2010/main" val="0"/>
                </a:ext>
              </a:extLst>
            </a:blip>
            <a:srcRect l="22818" b="17291"/>
            <a:stretch/>
          </p:blipFill>
          <p:spPr>
            <a:xfrm flipH="1" flipV="1">
              <a:off x="7657587" y="5080"/>
              <a:ext cx="4531366" cy="4864019"/>
            </a:xfrm>
            <a:prstGeom prst="rect">
              <a:avLst/>
            </a:prstGeom>
          </p:spPr>
        </p:pic>
        <p:pic>
          <p:nvPicPr>
            <p:cNvPr id="31" name="Picture 30">
              <a:extLst>
                <a:ext uri="{FF2B5EF4-FFF2-40B4-BE49-F238E27FC236}">
                  <a16:creationId xmlns:a16="http://schemas.microsoft.com/office/drawing/2014/main" id="{BC7B8F36-FD07-41AE-BB00-D1D458C0624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alphaModFix amt="16000"/>
              <a:extLst>
                <a:ext uri="{28A0092B-C50C-407E-A947-70E740481C1C}">
                  <a14:useLocalDpi xmlns:a14="http://schemas.microsoft.com/office/drawing/2010/main" val="0"/>
                </a:ext>
              </a:extLst>
            </a:blip>
            <a:srcRect r="40690"/>
            <a:stretch/>
          </p:blipFill>
          <p:spPr>
            <a:xfrm flipV="1">
              <a:off x="8627628" y="5080"/>
              <a:ext cx="3561325" cy="6014720"/>
            </a:xfrm>
            <a:prstGeom prst="rect">
              <a:avLst/>
            </a:prstGeom>
          </p:spPr>
        </p:pic>
      </p:grpSp>
      <p:sp>
        <p:nvSpPr>
          <p:cNvPr id="2" name="Title 1">
            <a:extLst>
              <a:ext uri="{FF2B5EF4-FFF2-40B4-BE49-F238E27FC236}">
                <a16:creationId xmlns:a16="http://schemas.microsoft.com/office/drawing/2014/main" id="{7ABDA821-1E04-D84A-A547-EC766651AE92}"/>
              </a:ext>
            </a:extLst>
          </p:cNvPr>
          <p:cNvSpPr>
            <a:spLocks noGrp="1"/>
          </p:cNvSpPr>
          <p:nvPr>
            <p:ph type="title"/>
          </p:nvPr>
        </p:nvSpPr>
        <p:spPr>
          <a:xfrm>
            <a:off x="838200" y="461339"/>
            <a:ext cx="10606072" cy="1900861"/>
          </a:xfrm>
        </p:spPr>
        <p:txBody>
          <a:bodyPr>
            <a:normAutofit/>
          </a:bodyPr>
          <a:lstStyle/>
          <a:p>
            <a:pPr algn="ctr"/>
            <a:r>
              <a:rPr lang="en-IL" dirty="0">
                <a:solidFill>
                  <a:srgbClr val="FFFFFF"/>
                </a:solidFill>
              </a:rPr>
              <a:t>Where is what we’re looking for?</a:t>
            </a:r>
          </a:p>
        </p:txBody>
      </p:sp>
      <p:pic>
        <p:nvPicPr>
          <p:cNvPr id="10" name="Picture 9" descr="Graphical user interface, application&#10;&#10;Description automatically generated">
            <a:extLst>
              <a:ext uri="{FF2B5EF4-FFF2-40B4-BE49-F238E27FC236}">
                <a16:creationId xmlns:a16="http://schemas.microsoft.com/office/drawing/2014/main" id="{3F98F8BB-0CEE-3E43-91F4-ED8E8807B621}"/>
              </a:ext>
            </a:extLst>
          </p:cNvPr>
          <p:cNvPicPr>
            <a:picLocks noChangeAspect="1"/>
          </p:cNvPicPr>
          <p:nvPr/>
        </p:nvPicPr>
        <p:blipFill>
          <a:blip r:embed="rId3"/>
          <a:stretch>
            <a:fillRect/>
          </a:stretch>
        </p:blipFill>
        <p:spPr>
          <a:xfrm>
            <a:off x="1944273" y="1796549"/>
            <a:ext cx="8392411" cy="2466136"/>
          </a:xfrm>
          <a:prstGeom prst="rect">
            <a:avLst/>
          </a:prstGeom>
        </p:spPr>
      </p:pic>
      <p:pic>
        <p:nvPicPr>
          <p:cNvPr id="13" name="Picture 12" descr="Diagram&#10;&#10;Description automatically generated with medium confidence">
            <a:extLst>
              <a:ext uri="{FF2B5EF4-FFF2-40B4-BE49-F238E27FC236}">
                <a16:creationId xmlns:a16="http://schemas.microsoft.com/office/drawing/2014/main" id="{911B8AC6-F59D-DA41-B515-79D03682ED0F}"/>
              </a:ext>
            </a:extLst>
          </p:cNvPr>
          <p:cNvPicPr>
            <a:picLocks noChangeAspect="1"/>
          </p:cNvPicPr>
          <p:nvPr/>
        </p:nvPicPr>
        <p:blipFill>
          <a:blip r:embed="rId4"/>
          <a:stretch>
            <a:fillRect/>
          </a:stretch>
        </p:blipFill>
        <p:spPr>
          <a:xfrm>
            <a:off x="1941224" y="3614303"/>
            <a:ext cx="8392411" cy="2508245"/>
          </a:xfrm>
          <a:prstGeom prst="rect">
            <a:avLst/>
          </a:prstGeom>
        </p:spPr>
      </p:pic>
      <p:sp>
        <p:nvSpPr>
          <p:cNvPr id="26" name="Donut 25">
            <a:extLst>
              <a:ext uri="{FF2B5EF4-FFF2-40B4-BE49-F238E27FC236}">
                <a16:creationId xmlns:a16="http://schemas.microsoft.com/office/drawing/2014/main" id="{C2A716ED-3F3D-1144-B170-50EB0FD5765D}"/>
              </a:ext>
            </a:extLst>
          </p:cNvPr>
          <p:cNvSpPr/>
          <p:nvPr/>
        </p:nvSpPr>
        <p:spPr>
          <a:xfrm>
            <a:off x="4027598" y="2609890"/>
            <a:ext cx="1013631" cy="306428"/>
          </a:xfrm>
          <a:prstGeom prst="donu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solidFill>
                <a:schemeClr val="tx1"/>
              </a:solidFill>
            </a:endParaRPr>
          </a:p>
        </p:txBody>
      </p:sp>
      <p:sp>
        <p:nvSpPr>
          <p:cNvPr id="28" name="Donut 27">
            <a:extLst>
              <a:ext uri="{FF2B5EF4-FFF2-40B4-BE49-F238E27FC236}">
                <a16:creationId xmlns:a16="http://schemas.microsoft.com/office/drawing/2014/main" id="{08E6E6A8-EB05-D641-960D-EB899DD12A4E}"/>
              </a:ext>
            </a:extLst>
          </p:cNvPr>
          <p:cNvSpPr/>
          <p:nvPr/>
        </p:nvSpPr>
        <p:spPr>
          <a:xfrm>
            <a:off x="8867707" y="4868425"/>
            <a:ext cx="934949" cy="237157"/>
          </a:xfrm>
          <a:prstGeom prst="donut">
            <a:avLst/>
          </a:prstGeom>
          <a:solidFill>
            <a:srgbClr val="FF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solidFill>
                <a:schemeClr val="tx1"/>
              </a:solidFill>
            </a:endParaRPr>
          </a:p>
        </p:txBody>
      </p:sp>
    </p:spTree>
    <p:extLst>
      <p:ext uri="{BB962C8B-B14F-4D97-AF65-F5344CB8AC3E}">
        <p14:creationId xmlns:p14="http://schemas.microsoft.com/office/powerpoint/2010/main" val="981121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4" name="Picture 13">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6" name="Rectangle 15">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Content Placeholder 4" descr="A picture containing table&#10;&#10;Description automatically generated">
            <a:extLst>
              <a:ext uri="{FF2B5EF4-FFF2-40B4-BE49-F238E27FC236}">
                <a16:creationId xmlns:a16="http://schemas.microsoft.com/office/drawing/2014/main" id="{E1183DE1-ADB4-714D-838B-5457088D275A}"/>
              </a:ext>
            </a:extLst>
          </p:cNvPr>
          <p:cNvPicPr>
            <a:picLocks noGrp="1" noChangeAspect="1"/>
          </p:cNvPicPr>
          <p:nvPr>
            <p:ph idx="1"/>
          </p:nvPr>
        </p:nvPicPr>
        <p:blipFill rotWithShape="1">
          <a:blip r:embed="rId3">
            <a:alphaModFix amt="60000"/>
          </a:blip>
          <a:srcRect l="13400" r="15493"/>
          <a:stretch/>
        </p:blipFill>
        <p:spPr>
          <a:xfrm>
            <a:off x="3048" y="10"/>
            <a:ext cx="12188952" cy="6856614"/>
          </a:xfrm>
          <a:prstGeom prst="rect">
            <a:avLst/>
          </a:prstGeom>
        </p:spPr>
      </p:pic>
      <p:grpSp>
        <p:nvGrpSpPr>
          <p:cNvPr id="20" name="Group 19">
            <a:extLst>
              <a:ext uri="{FF2B5EF4-FFF2-40B4-BE49-F238E27FC236}">
                <a16:creationId xmlns:a16="http://schemas.microsoft.com/office/drawing/2014/main" id="{B9632603-447F-4389-863D-9820DB9915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21" name="Picture 20">
              <a:extLst>
                <a:ext uri="{FF2B5EF4-FFF2-40B4-BE49-F238E27FC236}">
                  <a16:creationId xmlns:a16="http://schemas.microsoft.com/office/drawing/2014/main" id="{354F4BB5-9639-4525-A748-2B2D8FDB107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alphaModFix amt="20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22" name="Picture 21">
              <a:extLst>
                <a:ext uri="{FF2B5EF4-FFF2-40B4-BE49-F238E27FC236}">
                  <a16:creationId xmlns:a16="http://schemas.microsoft.com/office/drawing/2014/main" id="{4D9AF55E-83EF-4A42-A236-590299A7B9C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alphaModFix amt="5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3EDC1A3E-7679-6D48-B27F-821CDA7A4CCB}"/>
              </a:ext>
            </a:extLst>
          </p:cNvPr>
          <p:cNvSpPr>
            <a:spLocks noGrp="1"/>
          </p:cNvSpPr>
          <p:nvPr>
            <p:ph type="title"/>
          </p:nvPr>
        </p:nvSpPr>
        <p:spPr>
          <a:xfrm>
            <a:off x="996275" y="744909"/>
            <a:ext cx="10190071" cy="3145855"/>
          </a:xfrm>
        </p:spPr>
        <p:txBody>
          <a:bodyPr vert="horz" lIns="91440" tIns="45720" rIns="91440" bIns="45720" rtlCol="0" anchor="b">
            <a:normAutofit/>
          </a:bodyPr>
          <a:lstStyle/>
          <a:p>
            <a:pPr algn="ctr"/>
            <a:r>
              <a:rPr lang="en-US" sz="5200">
                <a:solidFill>
                  <a:srgbClr val="FFFFFF"/>
                </a:solidFill>
              </a:rPr>
              <a:t>We found what we were looking for</a:t>
            </a:r>
          </a:p>
        </p:txBody>
      </p:sp>
      <p:pic>
        <p:nvPicPr>
          <p:cNvPr id="9" name="Picture 8" descr="Graphical user interface, website&#10;&#10;Description automatically generated">
            <a:extLst>
              <a:ext uri="{FF2B5EF4-FFF2-40B4-BE49-F238E27FC236}">
                <a16:creationId xmlns:a16="http://schemas.microsoft.com/office/drawing/2014/main" id="{9D5E3B64-FF34-BC4C-B2F0-5CAFBC59909F}"/>
              </a:ext>
            </a:extLst>
          </p:cNvPr>
          <p:cNvPicPr>
            <a:picLocks noChangeAspect="1"/>
          </p:cNvPicPr>
          <p:nvPr/>
        </p:nvPicPr>
        <p:blipFill>
          <a:blip r:embed="rId5"/>
          <a:stretch>
            <a:fillRect/>
          </a:stretch>
        </p:blipFill>
        <p:spPr>
          <a:xfrm>
            <a:off x="4370063" y="5845457"/>
            <a:ext cx="2309081" cy="699722"/>
          </a:xfrm>
          <a:prstGeom prst="rect">
            <a:avLst/>
          </a:prstGeom>
        </p:spPr>
      </p:pic>
    </p:spTree>
    <p:extLst>
      <p:ext uri="{BB962C8B-B14F-4D97-AF65-F5344CB8AC3E}">
        <p14:creationId xmlns:p14="http://schemas.microsoft.com/office/powerpoint/2010/main" val="2786232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4" name="Rectangle 13">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Content Placeholder 4" descr="A picture containing text, black, screenshot, silver&#10;&#10;Description automatically generated">
            <a:extLst>
              <a:ext uri="{FF2B5EF4-FFF2-40B4-BE49-F238E27FC236}">
                <a16:creationId xmlns:a16="http://schemas.microsoft.com/office/drawing/2014/main" id="{888C39C5-7FD7-AD45-A25D-FAB0D099BE32}"/>
              </a:ext>
            </a:extLst>
          </p:cNvPr>
          <p:cNvPicPr>
            <a:picLocks noGrp="1" noChangeAspect="1"/>
          </p:cNvPicPr>
          <p:nvPr>
            <p:ph idx="1"/>
          </p:nvPr>
        </p:nvPicPr>
        <p:blipFill rotWithShape="1">
          <a:blip r:embed="rId3">
            <a:alphaModFix/>
          </a:blip>
          <a:srcRect b="3453"/>
          <a:stretch/>
        </p:blipFill>
        <p:spPr>
          <a:xfrm>
            <a:off x="124278" y="0"/>
            <a:ext cx="12191980" cy="6856614"/>
          </a:xfrm>
          <a:prstGeom prst="rect">
            <a:avLst/>
          </a:prstGeom>
        </p:spPr>
      </p:pic>
      <p:sp>
        <p:nvSpPr>
          <p:cNvPr id="6" name="Frame 5">
            <a:extLst>
              <a:ext uri="{FF2B5EF4-FFF2-40B4-BE49-F238E27FC236}">
                <a16:creationId xmlns:a16="http://schemas.microsoft.com/office/drawing/2014/main" id="{258F3F1F-E377-F649-8B14-82E57423C1FC}"/>
              </a:ext>
            </a:extLst>
          </p:cNvPr>
          <p:cNvSpPr/>
          <p:nvPr/>
        </p:nvSpPr>
        <p:spPr>
          <a:xfrm>
            <a:off x="11597003" y="1749287"/>
            <a:ext cx="719255" cy="5108713"/>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IL">
              <a:solidFill>
                <a:schemeClr val="tx1"/>
              </a:solidFill>
            </a:endParaRPr>
          </a:p>
        </p:txBody>
      </p:sp>
      <p:sp>
        <p:nvSpPr>
          <p:cNvPr id="7" name="TextBox 6">
            <a:extLst>
              <a:ext uri="{FF2B5EF4-FFF2-40B4-BE49-F238E27FC236}">
                <a16:creationId xmlns:a16="http://schemas.microsoft.com/office/drawing/2014/main" id="{733C7539-260E-E340-AB66-426A6241786D}"/>
              </a:ext>
            </a:extLst>
          </p:cNvPr>
          <p:cNvSpPr txBox="1"/>
          <p:nvPr/>
        </p:nvSpPr>
        <p:spPr>
          <a:xfrm>
            <a:off x="1764046" y="2277735"/>
            <a:ext cx="4800545" cy="3477875"/>
          </a:xfrm>
          <a:prstGeom prst="rect">
            <a:avLst/>
          </a:prstGeom>
          <a:solidFill>
            <a:schemeClr val="tx1">
              <a:alpha val="54000"/>
            </a:schemeClr>
          </a:solidFill>
          <a:effectLst>
            <a:outerShdw blurRad="50800" dist="50800" dir="5400000" algn="ctr" rotWithShape="0">
              <a:srgbClr val="000000"/>
            </a:outerShdw>
            <a:reflection endPos="0" dist="50800" dir="5400000" sy="-100000" algn="bl" rotWithShape="0"/>
          </a:effectLst>
        </p:spPr>
        <p:txBody>
          <a:bodyPr wrap="none" rtlCol="0">
            <a:spAutoFit/>
          </a:bodyPr>
          <a:lstStyle/>
          <a:p>
            <a:r>
              <a:rPr lang="en-US" sz="4400" dirty="0">
                <a:solidFill>
                  <a:schemeClr val="bg1"/>
                </a:solidFill>
              </a:rPr>
              <a:t>Now let’s clean it.</a:t>
            </a:r>
          </a:p>
          <a:p>
            <a:endParaRPr lang="en-US" sz="4400" dirty="0">
              <a:solidFill>
                <a:schemeClr val="bg1"/>
              </a:solidFill>
            </a:endParaRPr>
          </a:p>
          <a:p>
            <a:r>
              <a:rPr lang="en-US" sz="4400" dirty="0">
                <a:solidFill>
                  <a:schemeClr val="bg1"/>
                </a:solidFill>
              </a:rPr>
              <a:t>Merge it</a:t>
            </a:r>
          </a:p>
          <a:p>
            <a:endParaRPr lang="en-US" sz="4400" dirty="0">
              <a:solidFill>
                <a:schemeClr val="bg1"/>
              </a:solidFill>
            </a:endParaRPr>
          </a:p>
          <a:p>
            <a:r>
              <a:rPr lang="en-US" sz="4400" dirty="0">
                <a:solidFill>
                  <a:schemeClr val="bg1"/>
                </a:solidFill>
              </a:rPr>
              <a:t>Add missing data</a:t>
            </a:r>
            <a:endParaRPr lang="en-IL" sz="4400" dirty="0">
              <a:solidFill>
                <a:schemeClr val="bg1"/>
              </a:solidFill>
            </a:endParaRPr>
          </a:p>
        </p:txBody>
      </p:sp>
    </p:spTree>
    <p:extLst>
      <p:ext uri="{BB962C8B-B14F-4D97-AF65-F5344CB8AC3E}">
        <p14:creationId xmlns:p14="http://schemas.microsoft.com/office/powerpoint/2010/main" val="1040384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1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2" name="Picture 2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33" name="Rectangle 23">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4" name="Rectangle 25">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descr="Telescope at top of the Eiffel Tower looking down out at the city">
            <a:extLst>
              <a:ext uri="{FF2B5EF4-FFF2-40B4-BE49-F238E27FC236}">
                <a16:creationId xmlns:a16="http://schemas.microsoft.com/office/drawing/2014/main" id="{3C12F32C-2508-4043-98C8-55E738757723}"/>
              </a:ext>
            </a:extLst>
          </p:cNvPr>
          <p:cNvPicPr>
            <a:picLocks noChangeAspect="1"/>
          </p:cNvPicPr>
          <p:nvPr/>
        </p:nvPicPr>
        <p:blipFill rotWithShape="1">
          <a:blip r:embed="rId3">
            <a:alphaModFix amt="60000"/>
          </a:blip>
          <a:srcRect t="17879" r="-1" b="-1"/>
          <a:stretch/>
        </p:blipFill>
        <p:spPr>
          <a:xfrm>
            <a:off x="3048" y="10"/>
            <a:ext cx="12188952" cy="6856614"/>
          </a:xfrm>
          <a:prstGeom prst="rect">
            <a:avLst/>
          </a:prstGeom>
        </p:spPr>
      </p:pic>
      <p:grpSp>
        <p:nvGrpSpPr>
          <p:cNvPr id="28" name="Group 27">
            <a:extLst>
              <a:ext uri="{FF2B5EF4-FFF2-40B4-BE49-F238E27FC236}">
                <a16:creationId xmlns:a16="http://schemas.microsoft.com/office/drawing/2014/main" id="{B9632603-447F-4389-863D-9820DB9915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6951981" y="0"/>
            <a:ext cx="5236971" cy="6858001"/>
            <a:chOff x="6951981" y="0"/>
            <a:chExt cx="5236971" cy="6858001"/>
          </a:xfrm>
        </p:grpSpPr>
        <p:pic>
          <p:nvPicPr>
            <p:cNvPr id="29" name="Picture 28">
              <a:extLst>
                <a:ext uri="{FF2B5EF4-FFF2-40B4-BE49-F238E27FC236}">
                  <a16:creationId xmlns:a16="http://schemas.microsoft.com/office/drawing/2014/main" id="{354F4BB5-9639-4525-A748-2B2D8FDB107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alphaModFix amt="20000"/>
              <a:extLst>
                <a:ext uri="{28A0092B-C50C-407E-A947-70E740481C1C}">
                  <a14:useLocalDpi xmlns:a14="http://schemas.microsoft.com/office/drawing/2010/main" val="0"/>
                </a:ext>
              </a:extLst>
            </a:blip>
            <a:stretch>
              <a:fillRect/>
            </a:stretch>
          </p:blipFill>
          <p:spPr>
            <a:xfrm flipH="1">
              <a:off x="6951981" y="692703"/>
              <a:ext cx="5236971" cy="6165298"/>
            </a:xfrm>
            <a:prstGeom prst="rect">
              <a:avLst/>
            </a:prstGeom>
          </p:spPr>
        </p:pic>
        <p:pic>
          <p:nvPicPr>
            <p:cNvPr id="30" name="Picture 29">
              <a:extLst>
                <a:ext uri="{FF2B5EF4-FFF2-40B4-BE49-F238E27FC236}">
                  <a16:creationId xmlns:a16="http://schemas.microsoft.com/office/drawing/2014/main" id="{4D9AF55E-83EF-4A42-A236-590299A7B9C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alphaModFix amt="5000"/>
              <a:extLst>
                <a:ext uri="{28A0092B-C50C-407E-A947-70E740481C1C}">
                  <a14:useLocalDpi xmlns:a14="http://schemas.microsoft.com/office/drawing/2010/main" val="0"/>
                </a:ext>
              </a:extLst>
            </a:blip>
            <a:srcRect l="19154" b="19117"/>
            <a:stretch/>
          </p:blipFill>
          <p:spPr>
            <a:xfrm rot="16200000" flipH="1">
              <a:off x="7618603" y="-373126"/>
              <a:ext cx="4197223" cy="4943475"/>
            </a:xfrm>
            <a:prstGeom prst="rect">
              <a:avLst/>
            </a:prstGeom>
          </p:spPr>
        </p:pic>
      </p:grpSp>
      <p:sp>
        <p:nvSpPr>
          <p:cNvPr id="2" name="Title 1">
            <a:extLst>
              <a:ext uri="{FF2B5EF4-FFF2-40B4-BE49-F238E27FC236}">
                <a16:creationId xmlns:a16="http://schemas.microsoft.com/office/drawing/2014/main" id="{29A19A43-17A0-FD4E-9E07-B569A4D0A3F9}"/>
              </a:ext>
            </a:extLst>
          </p:cNvPr>
          <p:cNvSpPr>
            <a:spLocks noGrp="1"/>
          </p:cNvSpPr>
          <p:nvPr>
            <p:ph type="title"/>
          </p:nvPr>
        </p:nvSpPr>
        <p:spPr>
          <a:xfrm>
            <a:off x="996275" y="744909"/>
            <a:ext cx="10190071" cy="3145855"/>
          </a:xfrm>
        </p:spPr>
        <p:txBody>
          <a:bodyPr vert="horz" lIns="91440" tIns="45720" rIns="91440" bIns="45720" rtlCol="0" anchor="b">
            <a:normAutofit/>
          </a:bodyPr>
          <a:lstStyle/>
          <a:p>
            <a:pPr algn="ctr"/>
            <a:r>
              <a:rPr lang="en-US" sz="5200" dirty="0">
                <a:solidFill>
                  <a:srgbClr val="FFFFFF"/>
                </a:solidFill>
              </a:rPr>
              <a:t>How the numbers really look like:</a:t>
            </a:r>
          </a:p>
        </p:txBody>
      </p:sp>
    </p:spTree>
    <p:extLst>
      <p:ext uri="{BB962C8B-B14F-4D97-AF65-F5344CB8AC3E}">
        <p14:creationId xmlns:p14="http://schemas.microsoft.com/office/powerpoint/2010/main" val="2278969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30"/>
                                        </p:tgtEl>
                                        <p:attrNameLst>
                                          <p:attrName>style.visibility</p:attrName>
                                        </p:attrNameLst>
                                      </p:cBhvr>
                                      <p:to>
                                        <p:strVal val="visible"/>
                                      </p:to>
                                    </p:set>
                                    <p:animEffect transition="in" filter="fade">
                                      <p:cBhvr>
                                        <p:cTn id="10" dur="700"/>
                                        <p:tgtEl>
                                          <p:spTgt spid="30"/>
                                        </p:tgtEl>
                                      </p:cBhvr>
                                    </p:animEffect>
                                  </p:childTnLst>
                                </p:cTn>
                              </p:par>
                              <p:par>
                                <p:cTn id="11" presetID="10" presetClass="entr" presetSubtype="0" fill="hold" nodeType="withEffect">
                                  <p:stCondLst>
                                    <p:cond delay="0"/>
                                  </p:stCondLst>
                                  <p:iterate>
                                    <p:tmPct val="10000"/>
                                  </p:iterate>
                                  <p:childTnLst>
                                    <p:set>
                                      <p:cBhvr>
                                        <p:cTn id="12" dur="1" fill="hold">
                                          <p:stCondLst>
                                            <p:cond delay="0"/>
                                          </p:stCondLst>
                                        </p:cTn>
                                        <p:tgtEl>
                                          <p:spTgt spid="29"/>
                                        </p:tgtEl>
                                        <p:attrNameLst>
                                          <p:attrName>style.visibility</p:attrName>
                                        </p:attrNameLst>
                                      </p:cBhvr>
                                      <p:to>
                                        <p:strVal val="visible"/>
                                      </p:to>
                                    </p:set>
                                    <p:animEffect transition="in" filter="fade">
                                      <p:cBhvr>
                                        <p:cTn id="13" dur="700"/>
                                        <p:tgtEl>
                                          <p:spTgt spid="29"/>
                                        </p:tgtEl>
                                      </p:cBhvr>
                                    </p:animEffect>
                                  </p:childTnLst>
                                </p:cTn>
                              </p:par>
                              <p:par>
                                <p:cTn id="14" presetID="10" presetClass="entr" presetSubtype="0" fill="hold" nodeType="withEffect">
                                  <p:stCondLst>
                                    <p:cond delay="0"/>
                                  </p:stCondLst>
                                  <p:iterate>
                                    <p:tmPct val="10000"/>
                                  </p:iterate>
                                  <p:childTnLst>
                                    <p:set>
                                      <p:cBhvr>
                                        <p:cTn id="15" dur="1" fill="hold">
                                          <p:stCondLst>
                                            <p:cond delay="0"/>
                                          </p:stCondLst>
                                        </p:cTn>
                                        <p:tgtEl>
                                          <p:spTgt spid="5"/>
                                        </p:tgtEl>
                                        <p:attrNameLst>
                                          <p:attrName>style.visibility</p:attrName>
                                        </p:attrNameLst>
                                      </p:cBhvr>
                                      <p:to>
                                        <p:strVal val="visible"/>
                                      </p:to>
                                    </p:set>
                                    <p:animEffect transition="in" filter="fade">
                                      <p:cBhvr>
                                        <p:cTn id="16" dur="700"/>
                                        <p:tgtEl>
                                          <p:spTgt spid="5"/>
                                        </p:tgtEl>
                                      </p:cBhvr>
                                    </p:animEffect>
                                  </p:childTnLst>
                                </p:cTn>
                              </p:par>
                              <p:par>
                                <p:cTn id="17" presetID="10" presetClass="entr" presetSubtype="0" fill="hold" nodeType="withEffect">
                                  <p:stCondLst>
                                    <p:cond delay="0"/>
                                  </p:stCondLst>
                                  <p:iterate>
                                    <p:tmPct val="10000"/>
                                  </p:iterate>
                                  <p:childTnLst>
                                    <p:set>
                                      <p:cBhvr>
                                        <p:cTn id="18" dur="1" fill="hold">
                                          <p:stCondLst>
                                            <p:cond delay="0"/>
                                          </p:stCondLst>
                                        </p:cTn>
                                        <p:tgtEl>
                                          <p:spTgt spid="32"/>
                                        </p:tgtEl>
                                        <p:attrNameLst>
                                          <p:attrName>style.visibility</p:attrName>
                                        </p:attrNameLst>
                                      </p:cBhvr>
                                      <p:to>
                                        <p:strVal val="visible"/>
                                      </p:to>
                                    </p:set>
                                    <p:animEffect transition="in" filter="fade">
                                      <p:cBhvr>
                                        <p:cTn id="19" dur="7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3" name="Group 12">
            <a:extLst>
              <a:ext uri="{FF2B5EF4-FFF2-40B4-BE49-F238E27FC236}">
                <a16:creationId xmlns:a16="http://schemas.microsoft.com/office/drawing/2014/main" id="{F7A0AA6E-FBE4-4237-8777-A5766F0A51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57587" y="5080"/>
            <a:ext cx="4531366" cy="6014720"/>
            <a:chOff x="7657587" y="5080"/>
            <a:chExt cx="4531366" cy="6014720"/>
          </a:xfrm>
        </p:grpSpPr>
        <p:pic>
          <p:nvPicPr>
            <p:cNvPr id="14" name="Picture 13">
              <a:extLst>
                <a:ext uri="{FF2B5EF4-FFF2-40B4-BE49-F238E27FC236}">
                  <a16:creationId xmlns:a16="http://schemas.microsoft.com/office/drawing/2014/main" id="{A8ACF422-864A-48F3-BCDF-2EBADF4125F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alphaModFix amt="10000"/>
              <a:extLst>
                <a:ext uri="{28A0092B-C50C-407E-A947-70E740481C1C}">
                  <a14:useLocalDpi xmlns:a14="http://schemas.microsoft.com/office/drawing/2010/main" val="0"/>
                </a:ext>
              </a:extLst>
            </a:blip>
            <a:srcRect l="22818" b="17291"/>
            <a:stretch/>
          </p:blipFill>
          <p:spPr>
            <a:xfrm flipH="1" flipV="1">
              <a:off x="7657587" y="5080"/>
              <a:ext cx="4531366" cy="4864019"/>
            </a:xfrm>
            <a:prstGeom prst="rect">
              <a:avLst/>
            </a:prstGeom>
          </p:spPr>
        </p:pic>
        <p:pic>
          <p:nvPicPr>
            <p:cNvPr id="15" name="Picture 14">
              <a:extLst>
                <a:ext uri="{FF2B5EF4-FFF2-40B4-BE49-F238E27FC236}">
                  <a16:creationId xmlns:a16="http://schemas.microsoft.com/office/drawing/2014/main" id="{BC7B8F36-FD07-41AE-BB00-D1D458C0624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alphaModFix amt="16000"/>
              <a:extLst>
                <a:ext uri="{28A0092B-C50C-407E-A947-70E740481C1C}">
                  <a14:useLocalDpi xmlns:a14="http://schemas.microsoft.com/office/drawing/2010/main" val="0"/>
                </a:ext>
              </a:extLst>
            </a:blip>
            <a:srcRect r="40690"/>
            <a:stretch/>
          </p:blipFill>
          <p:spPr>
            <a:xfrm flipV="1">
              <a:off x="8627628" y="5080"/>
              <a:ext cx="3561325" cy="6014720"/>
            </a:xfrm>
            <a:prstGeom prst="rect">
              <a:avLst/>
            </a:prstGeom>
          </p:spPr>
        </p:pic>
      </p:grpSp>
      <p:sp>
        <p:nvSpPr>
          <p:cNvPr id="2" name="Title 1">
            <a:extLst>
              <a:ext uri="{FF2B5EF4-FFF2-40B4-BE49-F238E27FC236}">
                <a16:creationId xmlns:a16="http://schemas.microsoft.com/office/drawing/2014/main" id="{45F40979-7E64-1F42-996C-876F7807FE66}"/>
              </a:ext>
            </a:extLst>
          </p:cNvPr>
          <p:cNvSpPr>
            <a:spLocks noGrp="1"/>
          </p:cNvSpPr>
          <p:nvPr>
            <p:ph type="title"/>
          </p:nvPr>
        </p:nvSpPr>
        <p:spPr>
          <a:xfrm>
            <a:off x="838200" y="461339"/>
            <a:ext cx="10606072" cy="1900861"/>
          </a:xfrm>
        </p:spPr>
        <p:txBody>
          <a:bodyPr>
            <a:normAutofit/>
          </a:bodyPr>
          <a:lstStyle/>
          <a:p>
            <a:r>
              <a:rPr lang="en-IL" dirty="0">
                <a:solidFill>
                  <a:srgbClr val="FFFFFF"/>
                </a:solidFill>
              </a:rPr>
              <a:t>Scatter:</a:t>
            </a:r>
          </a:p>
        </p:txBody>
      </p:sp>
      <p:sp>
        <p:nvSpPr>
          <p:cNvPr id="3" name="Content Placeholder 2">
            <a:extLst>
              <a:ext uri="{FF2B5EF4-FFF2-40B4-BE49-F238E27FC236}">
                <a16:creationId xmlns:a16="http://schemas.microsoft.com/office/drawing/2014/main" id="{DCCCCA8D-FB7B-6E43-AB3B-D1CBC790FA39}"/>
              </a:ext>
            </a:extLst>
          </p:cNvPr>
          <p:cNvSpPr>
            <a:spLocks noGrp="1"/>
          </p:cNvSpPr>
          <p:nvPr>
            <p:ph idx="1"/>
          </p:nvPr>
        </p:nvSpPr>
        <p:spPr>
          <a:xfrm>
            <a:off x="838200" y="2743200"/>
            <a:ext cx="4647901" cy="3271413"/>
          </a:xfrm>
        </p:spPr>
        <p:txBody>
          <a:bodyPr>
            <a:normAutofit/>
          </a:bodyPr>
          <a:lstStyle/>
          <a:p>
            <a:r>
              <a:rPr lang="en-US" sz="2400" dirty="0">
                <a:solidFill>
                  <a:srgbClr val="FFFFFF"/>
                </a:solidFill>
              </a:rPr>
              <a:t>We can see by this scatter the white population cases are spread across, while the black population rape cases are drastically arise.</a:t>
            </a:r>
            <a:endParaRPr lang="en-IL" sz="2400" dirty="0">
              <a:solidFill>
                <a:srgbClr val="FFFFFF"/>
              </a:solidFill>
            </a:endParaRPr>
          </a:p>
        </p:txBody>
      </p:sp>
      <p:pic>
        <p:nvPicPr>
          <p:cNvPr id="4" name="Picture 3">
            <a:extLst>
              <a:ext uri="{FF2B5EF4-FFF2-40B4-BE49-F238E27FC236}">
                <a16:creationId xmlns:a16="http://schemas.microsoft.com/office/drawing/2014/main" id="{B9589F0F-7496-3240-84BB-175E50C993D1}"/>
              </a:ext>
            </a:extLst>
          </p:cNvPr>
          <p:cNvPicPr>
            <a:picLocks noChangeAspect="1"/>
          </p:cNvPicPr>
          <p:nvPr/>
        </p:nvPicPr>
        <p:blipFill rotWithShape="1">
          <a:blip r:embed="rId3"/>
          <a:srcRect l="600" r="-3" b="-3"/>
          <a:stretch/>
        </p:blipFill>
        <p:spPr>
          <a:xfrm>
            <a:off x="6626806" y="2743199"/>
            <a:ext cx="4817466" cy="3271413"/>
          </a:xfrm>
          <a:prstGeom prst="rect">
            <a:avLst/>
          </a:prstGeom>
        </p:spPr>
      </p:pic>
    </p:spTree>
    <p:extLst>
      <p:ext uri="{BB962C8B-B14F-4D97-AF65-F5344CB8AC3E}">
        <p14:creationId xmlns:p14="http://schemas.microsoft.com/office/powerpoint/2010/main" val="2509117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0">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5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5FB07A42-F3C3-AD4F-9F9F-1E7FD8900F67}"/>
              </a:ext>
            </a:extLst>
          </p:cNvPr>
          <p:cNvSpPr>
            <a:spLocks noGrp="1"/>
          </p:cNvSpPr>
          <p:nvPr>
            <p:ph type="title"/>
          </p:nvPr>
        </p:nvSpPr>
        <p:spPr>
          <a:xfrm>
            <a:off x="838199" y="586992"/>
            <a:ext cx="10744201" cy="2308608"/>
          </a:xfrm>
        </p:spPr>
        <p:txBody>
          <a:bodyPr>
            <a:normAutofit/>
          </a:bodyPr>
          <a:lstStyle/>
          <a:p>
            <a:pPr algn="ctr"/>
            <a:r>
              <a:rPr lang="en-US" sz="2400" dirty="0">
                <a:solidFill>
                  <a:srgbClr val="FFFFFF"/>
                </a:solidFill>
              </a:rPr>
              <a:t>In this heatmap and scatter we wanted to see if is there any indication of a Burglary and Robbery crimes based on a Citizenship Status.</a:t>
            </a:r>
            <a:br>
              <a:rPr lang="en-US" sz="2400" dirty="0">
                <a:solidFill>
                  <a:srgbClr val="FFFFFF"/>
                </a:solidFill>
              </a:rPr>
            </a:br>
            <a:r>
              <a:rPr lang="en-US" sz="2400" dirty="0">
                <a:solidFill>
                  <a:srgbClr val="FFFFFF"/>
                </a:solidFill>
              </a:rPr>
              <a:t>Although there is a high correlation we cannot determine whether Non-Citizen are making more Burglary and Robbery crimes.</a:t>
            </a:r>
            <a:endParaRPr lang="en-IL" sz="2400" dirty="0">
              <a:solidFill>
                <a:srgbClr val="FFFFFF"/>
              </a:solidFill>
            </a:endParaRPr>
          </a:p>
        </p:txBody>
      </p:sp>
      <p:grpSp>
        <p:nvGrpSpPr>
          <p:cNvPr id="19" name="Group 12">
            <a:extLst>
              <a:ext uri="{FF2B5EF4-FFF2-40B4-BE49-F238E27FC236}">
                <a16:creationId xmlns:a16="http://schemas.microsoft.com/office/drawing/2014/main" id="{6DA3B144-1074-4EB3-8741-160D2211B9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94385" y="41921"/>
            <a:ext cx="3997615" cy="6816079"/>
            <a:chOff x="8059620" y="41922"/>
            <a:chExt cx="3997615" cy="6816077"/>
          </a:xfrm>
        </p:grpSpPr>
        <p:pic>
          <p:nvPicPr>
            <p:cNvPr id="14" name="Picture 13">
              <a:extLst>
                <a:ext uri="{FF2B5EF4-FFF2-40B4-BE49-F238E27FC236}">
                  <a16:creationId xmlns:a16="http://schemas.microsoft.com/office/drawing/2014/main" id="{28BB9A36-C57B-45F3-BF80-89A7707B040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alphaModFix amt="10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15" name="Picture 14">
              <a:extLst>
                <a:ext uri="{FF2B5EF4-FFF2-40B4-BE49-F238E27FC236}">
                  <a16:creationId xmlns:a16="http://schemas.microsoft.com/office/drawing/2014/main" id="{0BCBB483-EE40-4AA6-925A-5AE654585D5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alphaModFix amt="16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pic>
        <p:nvPicPr>
          <p:cNvPr id="4" name="Picture 3">
            <a:extLst>
              <a:ext uri="{FF2B5EF4-FFF2-40B4-BE49-F238E27FC236}">
                <a16:creationId xmlns:a16="http://schemas.microsoft.com/office/drawing/2014/main" id="{02D17A4A-0F00-6F4E-986A-32DC85024B52}"/>
              </a:ext>
            </a:extLst>
          </p:cNvPr>
          <p:cNvPicPr>
            <a:picLocks noChangeAspect="1"/>
          </p:cNvPicPr>
          <p:nvPr/>
        </p:nvPicPr>
        <p:blipFill>
          <a:blip r:embed="rId3"/>
          <a:stretch>
            <a:fillRect/>
          </a:stretch>
        </p:blipFill>
        <p:spPr>
          <a:xfrm>
            <a:off x="2368298" y="2778745"/>
            <a:ext cx="7483165" cy="3460964"/>
          </a:xfrm>
          <a:prstGeom prst="rect">
            <a:avLst/>
          </a:prstGeom>
        </p:spPr>
      </p:pic>
    </p:spTree>
    <p:extLst>
      <p:ext uri="{BB962C8B-B14F-4D97-AF65-F5344CB8AC3E}">
        <p14:creationId xmlns:p14="http://schemas.microsoft.com/office/powerpoint/2010/main" val="718463056"/>
      </p:ext>
    </p:extLst>
  </p:cSld>
  <p:clrMapOvr>
    <a:masterClrMapping/>
  </p:clrMapOvr>
</p:sld>
</file>

<file path=ppt/theme/theme1.xml><?xml version="1.0" encoding="utf-8"?>
<a:theme xmlns:a="http://schemas.openxmlformats.org/drawingml/2006/main" name="DappledVTI">
  <a:themeElements>
    <a:clrScheme name="AnalogousFromDarkSeedLeftStep">
      <a:dk1>
        <a:srgbClr val="000000"/>
      </a:dk1>
      <a:lt1>
        <a:srgbClr val="FFFFFF"/>
      </a:lt1>
      <a:dk2>
        <a:srgbClr val="213B32"/>
      </a:dk2>
      <a:lt2>
        <a:srgbClr val="E8E2E2"/>
      </a:lt2>
      <a:accent1>
        <a:srgbClr val="21B1BC"/>
      </a:accent1>
      <a:accent2>
        <a:srgbClr val="14B87F"/>
      </a:accent2>
      <a:accent3>
        <a:srgbClr val="21BA45"/>
      </a:accent3>
      <a:accent4>
        <a:srgbClr val="32BA14"/>
      </a:accent4>
      <a:accent5>
        <a:srgbClr val="77B220"/>
      </a:accent5>
      <a:accent6>
        <a:srgbClr val="A7A512"/>
      </a:accent6>
      <a:hlink>
        <a:srgbClr val="588F2F"/>
      </a:hlink>
      <a:folHlink>
        <a:srgbClr val="7F7F7F"/>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docProps/app.xml><?xml version="1.0" encoding="utf-8"?>
<Properties xmlns="http://schemas.openxmlformats.org/officeDocument/2006/extended-properties" xmlns:vt="http://schemas.openxmlformats.org/officeDocument/2006/docPropsVTypes">
  <TotalTime>1878</TotalTime>
  <Words>785</Words>
  <Application>Microsoft Macintosh PowerPoint</Application>
  <PresentationFormat>Widescreen</PresentationFormat>
  <Paragraphs>57</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AvenirNext LT Pro Medium</vt:lpstr>
      <vt:lpstr>Arial</vt:lpstr>
      <vt:lpstr>Avenir Next LT Pro</vt:lpstr>
      <vt:lpstr>Helvetica</vt:lpstr>
      <vt:lpstr>Sabon Next LT</vt:lpstr>
      <vt:lpstr>DappledVTI</vt:lpstr>
      <vt:lpstr>Data science</vt:lpstr>
      <vt:lpstr>Data acquisition</vt:lpstr>
      <vt:lpstr>Ideas:</vt:lpstr>
      <vt:lpstr>Where is what we’re looking for?</vt:lpstr>
      <vt:lpstr>We found what we were looking for</vt:lpstr>
      <vt:lpstr>PowerPoint Presentation</vt:lpstr>
      <vt:lpstr>How the numbers really look like:</vt:lpstr>
      <vt:lpstr>Scatter:</vt:lpstr>
      <vt:lpstr>In this heatmap and scatter we wanted to see if is there any indication of a Burglary and Robbery crimes based on a Citizenship Status. Although there is a high correlation we cannot determine whether Non-Citizen are making more Burglary and Robbery crimes.</vt:lpstr>
      <vt:lpstr>PowerPoint Presentation</vt:lpstr>
      <vt:lpstr>Violin</vt:lpstr>
      <vt:lpstr>Machine learning  -Linear regression -Ridge model</vt:lpstr>
      <vt:lpstr>Linear regression</vt:lpstr>
      <vt:lpstr>The vision</vt:lpstr>
      <vt:lpstr>PowerPoint Presentation</vt:lpstr>
      <vt:lpstr>PowerPoint Presentation</vt:lpstr>
      <vt:lpstr>Conclusions: </vt:lpstr>
      <vt:lpstr>Results from linear regression DF:</vt:lpstr>
      <vt:lpstr>Results from Ridge:</vt:lpstr>
      <vt:lpstr>Compering Ridge and Linear regression Property crime,  Aggravated assault, Motor theft</vt:lpstr>
      <vt:lpstr>What we conclude: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dc:title>
  <dc:creator>Msoft2302</dc:creator>
  <cp:lastModifiedBy>Msoft2302</cp:lastModifiedBy>
  <cp:revision>24</cp:revision>
  <dcterms:created xsi:type="dcterms:W3CDTF">2021-05-21T22:17:47Z</dcterms:created>
  <dcterms:modified xsi:type="dcterms:W3CDTF">2021-05-24T22:46:55Z</dcterms:modified>
</cp:coreProperties>
</file>